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6" r:id="rId1"/>
    <p:sldMasterId id="2147483699" r:id="rId2"/>
  </p:sldMasterIdLst>
  <p:notesMasterIdLst>
    <p:notesMasterId r:id="rId67"/>
  </p:notesMasterIdLst>
  <p:handoutMasterIdLst>
    <p:handoutMasterId r:id="rId68"/>
  </p:handoutMasterIdLst>
  <p:sldIdLst>
    <p:sldId id="943" r:id="rId3"/>
    <p:sldId id="256" r:id="rId4"/>
    <p:sldId id="899" r:id="rId5"/>
    <p:sldId id="931" r:id="rId6"/>
    <p:sldId id="932" r:id="rId7"/>
    <p:sldId id="980" r:id="rId8"/>
    <p:sldId id="934" r:id="rId9"/>
    <p:sldId id="936" r:id="rId10"/>
    <p:sldId id="911" r:id="rId11"/>
    <p:sldId id="981" r:id="rId12"/>
    <p:sldId id="938" r:id="rId13"/>
    <p:sldId id="939" r:id="rId14"/>
    <p:sldId id="944" r:id="rId15"/>
    <p:sldId id="982" r:id="rId16"/>
    <p:sldId id="941" r:id="rId17"/>
    <p:sldId id="942" r:id="rId18"/>
    <p:sldId id="945" r:id="rId19"/>
    <p:sldId id="983" r:id="rId20"/>
    <p:sldId id="947" r:id="rId21"/>
    <p:sldId id="948" r:id="rId22"/>
    <p:sldId id="949" r:id="rId23"/>
    <p:sldId id="969" r:id="rId24"/>
    <p:sldId id="950" r:id="rId25"/>
    <p:sldId id="970" r:id="rId26"/>
    <p:sldId id="984" r:id="rId27"/>
    <p:sldId id="954" r:id="rId28"/>
    <p:sldId id="953" r:id="rId29"/>
    <p:sldId id="955" r:id="rId30"/>
    <p:sldId id="956" r:id="rId31"/>
    <p:sldId id="985" r:id="rId32"/>
    <p:sldId id="958" r:id="rId33"/>
    <p:sldId id="959" r:id="rId34"/>
    <p:sldId id="960" r:id="rId35"/>
    <p:sldId id="986" r:id="rId36"/>
    <p:sldId id="962" r:id="rId37"/>
    <p:sldId id="963" r:id="rId38"/>
    <p:sldId id="964" r:id="rId39"/>
    <p:sldId id="965" r:id="rId40"/>
    <p:sldId id="966" r:id="rId41"/>
    <p:sldId id="967" r:id="rId42"/>
    <p:sldId id="968" r:id="rId43"/>
    <p:sldId id="987" r:id="rId44"/>
    <p:sldId id="971" r:id="rId45"/>
    <p:sldId id="988" r:id="rId46"/>
    <p:sldId id="979" r:id="rId47"/>
    <p:sldId id="972" r:id="rId48"/>
    <p:sldId id="976" r:id="rId49"/>
    <p:sldId id="989" r:id="rId50"/>
    <p:sldId id="990" r:id="rId51"/>
    <p:sldId id="991" r:id="rId52"/>
    <p:sldId id="992" r:id="rId53"/>
    <p:sldId id="993" r:id="rId54"/>
    <p:sldId id="977" r:id="rId55"/>
    <p:sldId id="978" r:id="rId56"/>
    <p:sldId id="994" r:id="rId57"/>
    <p:sldId id="995" r:id="rId58"/>
    <p:sldId id="996" r:id="rId59"/>
    <p:sldId id="997" r:id="rId60"/>
    <p:sldId id="998" r:id="rId61"/>
    <p:sldId id="999" r:id="rId62"/>
    <p:sldId id="1000" r:id="rId63"/>
    <p:sldId id="1001" r:id="rId64"/>
    <p:sldId id="1002" r:id="rId65"/>
    <p:sldId id="1003" r:id="rId66"/>
  </p:sldIdLst>
  <p:sldSz cx="12192000" cy="6858000"/>
  <p:notesSz cx="6881813" cy="9296400"/>
  <p:embeddedFontLst>
    <p:embeddedFont>
      <p:font typeface="Bebas Neue" panose="020B0606020202050201" pitchFamily="34" charset="0"/>
      <p:regular r:id="rId69"/>
    </p:embeddedFont>
    <p:embeddedFont>
      <p:font typeface="Lana" panose="00000500000000000000" pitchFamily="2" charset="-34"/>
      <p:regular r:id="rId70"/>
    </p:embeddedFont>
    <p:embeddedFont>
      <p:font typeface="Lana" panose="00000500000000000000" pitchFamily="2" charset="-34"/>
      <p:regular r:id="rId70"/>
    </p:embeddedFont>
    <p:embeddedFont>
      <p:font typeface="Neucha" panose="020B0604020202020204" charset="0"/>
      <p:regular r:id="rId71"/>
    </p:embeddedFont>
    <p:embeddedFont>
      <p:font typeface="Palanquin" panose="020B0004020203020204" pitchFamily="34" charset="0"/>
      <p:regular r:id="rId72"/>
      <p:bold r:id="rId73"/>
    </p:embeddedFont>
    <p:embeddedFont>
      <p:font typeface="Proxima Nova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6600"/>
    <a:srgbClr val="000000"/>
    <a:srgbClr val="003366"/>
    <a:srgbClr val="800080"/>
    <a:srgbClr val="0099CC"/>
    <a:srgbClr val="3366CC"/>
    <a:srgbClr val="33CCFF"/>
    <a:srgbClr val="FFFF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3" autoAdjust="0"/>
    <p:restoredTop sz="86355" autoAdjust="0"/>
  </p:normalViewPr>
  <p:slideViewPr>
    <p:cSldViewPr>
      <p:cViewPr>
        <p:scale>
          <a:sx n="50" d="100"/>
          <a:sy n="50" d="100"/>
        </p:scale>
        <p:origin x="1412" y="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>
        <p:scale>
          <a:sx n="100" d="100"/>
          <a:sy n="100" d="100"/>
        </p:scale>
        <p:origin x="-864" y="50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DAC87-DB16-41D5-A6D5-1892F7D33A9C}" type="datetimeFigureOut">
              <a:rPr lang="th-TH" smtClean="0"/>
              <a:pPr/>
              <a:t>28/03/66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Nipat J.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76EFD-8391-4B47-98B0-3C9702B8529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95541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r>
              <a:rPr lang="en-US"/>
              <a:t>Nipat J.</a:t>
            </a: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fld id="{C8947C1C-A74D-4125-A0EB-2A5BDD3C52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21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2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15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234514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16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247202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3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77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5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94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8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3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89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4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306673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265229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38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7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117847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9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17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8D013-4DA3-4EF6-BF0D-518D524C190B}" type="slidenum">
              <a:rPr lang="en-US"/>
              <a:pPr/>
              <a:t>11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Nipat J.</a:t>
            </a:r>
          </a:p>
        </p:txBody>
      </p:sp>
    </p:spTree>
    <p:extLst>
      <p:ext uri="{BB962C8B-B14F-4D97-AF65-F5344CB8AC3E}">
        <p14:creationId xmlns:p14="http://schemas.microsoft.com/office/powerpoint/2010/main" val="211219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042" t="3657" r="1287" b="1104"/>
          <a:stretch/>
        </p:blipFill>
        <p:spPr>
          <a:xfrm>
            <a:off x="-54898" y="-30883"/>
            <a:ext cx="12301799" cy="691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97267" y="1719584"/>
            <a:ext cx="6736000" cy="2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97233" y="4592417"/>
            <a:ext cx="6736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9776665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011400" y="4201767"/>
            <a:ext cx="616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3011400" y="1947000"/>
            <a:ext cx="6169200" cy="2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067" y="-3240433"/>
            <a:ext cx="598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75515" y="3118733"/>
            <a:ext cx="7581900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09291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5867800" y="4088417"/>
            <a:ext cx="44484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5873367" y="1647584"/>
            <a:ext cx="4448400" cy="24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32033" y="4539835"/>
            <a:ext cx="2557865" cy="24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6033" y="4050001"/>
            <a:ext cx="4110000" cy="391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>
            <a:spLocks noGrp="1"/>
          </p:cNvSpPr>
          <p:nvPr>
            <p:ph type="pic" idx="2"/>
          </p:nvPr>
        </p:nvSpPr>
        <p:spPr>
          <a:xfrm>
            <a:off x="1587933" y="1547600"/>
            <a:ext cx="3762800" cy="376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81748">
            <a:off x="-407700" y="-338967"/>
            <a:ext cx="2557867" cy="24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85473">
            <a:off x="-523167" y="-1927234"/>
            <a:ext cx="4110000" cy="39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40492">
            <a:off x="10649302" y="-511734"/>
            <a:ext cx="2557865" cy="245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12032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1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367" y="-1246933"/>
            <a:ext cx="3079467" cy="227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5134" y="4880335"/>
            <a:ext cx="5686933" cy="54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94171" y="5352104"/>
            <a:ext cx="5079076" cy="4476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89544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subTitle" idx="1"/>
          </p:nvPr>
        </p:nvSpPr>
        <p:spPr>
          <a:xfrm>
            <a:off x="6467784" y="3398800"/>
            <a:ext cx="44484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6467784" y="2337200"/>
            <a:ext cx="4448400" cy="10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1078899" y="4633968"/>
            <a:ext cx="2557865" cy="24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00000">
            <a:off x="9490436" y="-911267"/>
            <a:ext cx="4110001" cy="39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36717">
            <a:off x="-1484367" y="-1069600"/>
            <a:ext cx="4110001" cy="39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19740">
            <a:off x="9213070" y="5504801"/>
            <a:ext cx="2557865" cy="245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42160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2072451" y="3398800"/>
            <a:ext cx="44484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072451" y="2337200"/>
            <a:ext cx="4448400" cy="10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44943">
            <a:off x="-1425233" y="4185234"/>
            <a:ext cx="4110001" cy="39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725" y="76200"/>
            <a:ext cx="4021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46019">
            <a:off x="-773809" y="-4594733"/>
            <a:ext cx="402161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909849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2639000" y="5420667"/>
            <a:ext cx="69140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871800" y="569145"/>
            <a:ext cx="44484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410533" y="4317301"/>
            <a:ext cx="2557865" cy="24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33729">
            <a:off x="10311567" y="71835"/>
            <a:ext cx="2557867" cy="24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2634" y="2832201"/>
            <a:ext cx="5686933" cy="54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81367" y="-1195533"/>
            <a:ext cx="5686933" cy="5420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435935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3699" y="1276601"/>
            <a:ext cx="3964933" cy="64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09800" y="2046808"/>
            <a:ext cx="345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6927923" y="3791641"/>
            <a:ext cx="345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3109800" y="2698567"/>
            <a:ext cx="34596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6927933" y="4443400"/>
            <a:ext cx="34596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16672">
            <a:off x="11004668" y="223552"/>
            <a:ext cx="3964933" cy="648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25470" y="3945316"/>
            <a:ext cx="3964933" cy="648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619985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1108567" y="1780400"/>
            <a:ext cx="4914400" cy="44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6169033" y="1780484"/>
            <a:ext cx="4914400" cy="44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64176" flipH="1">
            <a:off x="-1176166" y="-3130867"/>
            <a:ext cx="4980732" cy="55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8748169" y="-3545365"/>
            <a:ext cx="4980732" cy="55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-2875466" y="4618969"/>
            <a:ext cx="4980732" cy="55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8748169" y="5163268"/>
            <a:ext cx="4980732" cy="555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230734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3699" y="1276601"/>
            <a:ext cx="3964933" cy="64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3264200" y="3758385"/>
            <a:ext cx="272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2"/>
          </p:nvPr>
        </p:nvSpPr>
        <p:spPr>
          <a:xfrm>
            <a:off x="8276997" y="3758385"/>
            <a:ext cx="272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3"/>
          </p:nvPr>
        </p:nvSpPr>
        <p:spPr>
          <a:xfrm>
            <a:off x="3264200" y="4432503"/>
            <a:ext cx="27216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4"/>
          </p:nvPr>
        </p:nvSpPr>
        <p:spPr>
          <a:xfrm>
            <a:off x="8277007" y="4432503"/>
            <a:ext cx="27216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16672">
            <a:off x="11004668" y="223552"/>
            <a:ext cx="3964933" cy="648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25470" y="3945316"/>
            <a:ext cx="3964933" cy="648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143273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subTitle" idx="1"/>
          </p:nvPr>
        </p:nvSpPr>
        <p:spPr>
          <a:xfrm>
            <a:off x="3688000" y="1615620"/>
            <a:ext cx="4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2"/>
          </p:nvPr>
        </p:nvSpPr>
        <p:spPr>
          <a:xfrm>
            <a:off x="3688000" y="2267367"/>
            <a:ext cx="481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3"/>
          </p:nvPr>
        </p:nvSpPr>
        <p:spPr>
          <a:xfrm>
            <a:off x="3688000" y="3835200"/>
            <a:ext cx="481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4"/>
          </p:nvPr>
        </p:nvSpPr>
        <p:spPr>
          <a:xfrm>
            <a:off x="3707240" y="5403033"/>
            <a:ext cx="477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5"/>
          </p:nvPr>
        </p:nvSpPr>
        <p:spPr>
          <a:xfrm>
            <a:off x="3688000" y="3183453"/>
            <a:ext cx="4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688000" y="4751287"/>
            <a:ext cx="4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7875" y="1750800"/>
            <a:ext cx="4021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1562" y="405733"/>
            <a:ext cx="347181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308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269" y="3901701"/>
            <a:ext cx="4770001" cy="466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15567" y="-2408700"/>
            <a:ext cx="4980733" cy="555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409168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1503600" y="1704989"/>
            <a:ext cx="4723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1503600" y="2234601"/>
            <a:ext cx="4723600" cy="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3"/>
          </p:nvPr>
        </p:nvSpPr>
        <p:spPr>
          <a:xfrm>
            <a:off x="1503600" y="3786833"/>
            <a:ext cx="4723600" cy="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4"/>
          </p:nvPr>
        </p:nvSpPr>
        <p:spPr>
          <a:xfrm>
            <a:off x="1503600" y="5339067"/>
            <a:ext cx="4723600" cy="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5"/>
          </p:nvPr>
        </p:nvSpPr>
        <p:spPr>
          <a:xfrm>
            <a:off x="1503600" y="3257225"/>
            <a:ext cx="4723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6"/>
          </p:nvPr>
        </p:nvSpPr>
        <p:spPr>
          <a:xfrm>
            <a:off x="1503600" y="4809460"/>
            <a:ext cx="4723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ucha"/>
              <a:buNone/>
              <a:defRPr sz="2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1813" y="5106169"/>
            <a:ext cx="3014161" cy="326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602" y="4620701"/>
            <a:ext cx="3018935" cy="326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3149" y="-119024"/>
            <a:ext cx="2074308" cy="12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>
            <a:spLocks noGrp="1"/>
          </p:cNvSpPr>
          <p:nvPr>
            <p:ph type="title" idx="7" hasCustomPrompt="1"/>
          </p:nvPr>
        </p:nvSpPr>
        <p:spPr>
          <a:xfrm>
            <a:off x="6227200" y="1914056"/>
            <a:ext cx="1932400" cy="10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 idx="8" hasCustomPrompt="1"/>
          </p:nvPr>
        </p:nvSpPr>
        <p:spPr>
          <a:xfrm>
            <a:off x="6227200" y="3472327"/>
            <a:ext cx="1932400" cy="10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 idx="9" hasCustomPrompt="1"/>
          </p:nvPr>
        </p:nvSpPr>
        <p:spPr>
          <a:xfrm>
            <a:off x="6227200" y="5030597"/>
            <a:ext cx="1932400" cy="10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18350781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2836433" y="2236296"/>
            <a:ext cx="2768000" cy="6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2836433" y="2834833"/>
            <a:ext cx="2768000" cy="8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3"/>
          </p:nvPr>
        </p:nvSpPr>
        <p:spPr>
          <a:xfrm>
            <a:off x="6587568" y="2834833"/>
            <a:ext cx="2768000" cy="8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4"/>
          </p:nvPr>
        </p:nvSpPr>
        <p:spPr>
          <a:xfrm>
            <a:off x="2836433" y="4688067"/>
            <a:ext cx="2768000" cy="8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5"/>
          </p:nvPr>
        </p:nvSpPr>
        <p:spPr>
          <a:xfrm>
            <a:off x="6587568" y="4688067"/>
            <a:ext cx="2768000" cy="8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6"/>
          </p:nvPr>
        </p:nvSpPr>
        <p:spPr>
          <a:xfrm>
            <a:off x="2836433" y="4089529"/>
            <a:ext cx="2768000" cy="6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7"/>
          </p:nvPr>
        </p:nvSpPr>
        <p:spPr>
          <a:xfrm>
            <a:off x="6587564" y="2236296"/>
            <a:ext cx="2768000" cy="6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8"/>
          </p:nvPr>
        </p:nvSpPr>
        <p:spPr>
          <a:xfrm>
            <a:off x="6587564" y="4089529"/>
            <a:ext cx="2768000" cy="6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2257" y="-1112933"/>
            <a:ext cx="2888248" cy="429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26466" y="3602135"/>
            <a:ext cx="6129065" cy="429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3378">
            <a:off x="10052051" y="469068"/>
            <a:ext cx="5057367" cy="42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843" y="5341101"/>
            <a:ext cx="2888248" cy="429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786554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1"/>
          </p:nvPr>
        </p:nvSpPr>
        <p:spPr>
          <a:xfrm>
            <a:off x="1661761" y="292863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2"/>
          </p:nvPr>
        </p:nvSpPr>
        <p:spPr>
          <a:xfrm>
            <a:off x="4658792" y="292863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3"/>
          </p:nvPr>
        </p:nvSpPr>
        <p:spPr>
          <a:xfrm>
            <a:off x="7655823" y="292863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4"/>
          </p:nvPr>
        </p:nvSpPr>
        <p:spPr>
          <a:xfrm>
            <a:off x="1661761" y="5134800"/>
            <a:ext cx="2874400" cy="8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5"/>
          </p:nvPr>
        </p:nvSpPr>
        <p:spPr>
          <a:xfrm>
            <a:off x="4658792" y="5134800"/>
            <a:ext cx="2874400" cy="8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6"/>
          </p:nvPr>
        </p:nvSpPr>
        <p:spPr>
          <a:xfrm>
            <a:off x="7655823" y="5134800"/>
            <a:ext cx="2874400" cy="8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7"/>
          </p:nvPr>
        </p:nvSpPr>
        <p:spPr>
          <a:xfrm>
            <a:off x="1655733" y="2273389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8"/>
          </p:nvPr>
        </p:nvSpPr>
        <p:spPr>
          <a:xfrm>
            <a:off x="4658792" y="2273389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9"/>
          </p:nvPr>
        </p:nvSpPr>
        <p:spPr>
          <a:xfrm>
            <a:off x="7661851" y="2273389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3"/>
          </p:nvPr>
        </p:nvSpPr>
        <p:spPr>
          <a:xfrm>
            <a:off x="1655733" y="447349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4"/>
          </p:nvPr>
        </p:nvSpPr>
        <p:spPr>
          <a:xfrm>
            <a:off x="4658792" y="447349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15"/>
          </p:nvPr>
        </p:nvSpPr>
        <p:spPr>
          <a:xfrm>
            <a:off x="7661851" y="4473491"/>
            <a:ext cx="2874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eucha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2893">
            <a:off x="-2465974" y="693002"/>
            <a:ext cx="402161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6086">
            <a:off x="10950860" y="966333"/>
            <a:ext cx="3471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26189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>
            <a:spLocks noGrp="1"/>
          </p:cNvSpPr>
          <p:nvPr>
            <p:ph type="title" hasCustomPrompt="1"/>
          </p:nvPr>
        </p:nvSpPr>
        <p:spPr>
          <a:xfrm>
            <a:off x="3072000" y="719984"/>
            <a:ext cx="6048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1"/>
          </p:nvPr>
        </p:nvSpPr>
        <p:spPr>
          <a:xfrm>
            <a:off x="3072000" y="1661353"/>
            <a:ext cx="6048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2" hasCustomPrompt="1"/>
          </p:nvPr>
        </p:nvSpPr>
        <p:spPr>
          <a:xfrm>
            <a:off x="3072000" y="2661507"/>
            <a:ext cx="6048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3"/>
          </p:nvPr>
        </p:nvSpPr>
        <p:spPr>
          <a:xfrm>
            <a:off x="3072000" y="3602876"/>
            <a:ext cx="6048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4" hasCustomPrompt="1"/>
          </p:nvPr>
        </p:nvSpPr>
        <p:spPr>
          <a:xfrm>
            <a:off x="3072000" y="4603047"/>
            <a:ext cx="6048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5"/>
          </p:nvPr>
        </p:nvSpPr>
        <p:spPr>
          <a:xfrm>
            <a:off x="3072000" y="5544416"/>
            <a:ext cx="6048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16697" flipH="1">
            <a:off x="-2555899" y="1909135"/>
            <a:ext cx="5746664" cy="5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5228" flipH="1">
            <a:off x="9306103" y="403202"/>
            <a:ext cx="5039799" cy="562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362096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7" y="1386"/>
            <a:ext cx="121870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>
            <a:spLocks noGrp="1"/>
          </p:cNvSpPr>
          <p:nvPr>
            <p:ph type="ctrTitle"/>
          </p:nvPr>
        </p:nvSpPr>
        <p:spPr>
          <a:xfrm>
            <a:off x="3239933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1"/>
          </p:nvPr>
        </p:nvSpPr>
        <p:spPr>
          <a:xfrm>
            <a:off x="3233433" y="2272733"/>
            <a:ext cx="5725200" cy="1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967" y="5467868"/>
            <a:ext cx="3079467" cy="227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15600" y="-1589800"/>
            <a:ext cx="5686933" cy="54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997" y="-1589798"/>
            <a:ext cx="5079076" cy="4476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3580833" y="4592667"/>
            <a:ext cx="503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en" sz="10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989572" flipH="1">
            <a:off x="9385268" y="3490802"/>
            <a:ext cx="5039800" cy="5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37298">
            <a:off x="158065" y="4860558"/>
            <a:ext cx="1984403" cy="190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94150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536400" y="-3190500"/>
            <a:ext cx="4980733" cy="55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60267" y="4360268"/>
            <a:ext cx="4980733" cy="555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596499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7" y="1386"/>
            <a:ext cx="1218706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72" y="-123733"/>
            <a:ext cx="6214656" cy="59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733" y="3204832"/>
            <a:ext cx="8271001" cy="365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31206" y="3518034"/>
            <a:ext cx="701134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205072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5009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818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810400" y="1645167"/>
            <a:ext cx="65712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810400" y="3955471"/>
            <a:ext cx="65712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4466" y="-745311"/>
            <a:ext cx="3592268" cy="344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967" y="4441901"/>
            <a:ext cx="4110000" cy="3918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22706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444366" y="4089701"/>
            <a:ext cx="4770001" cy="466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721334" y="-485733"/>
            <a:ext cx="4980733" cy="555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71066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7" y="1386"/>
            <a:ext cx="121870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08233" y="1459967"/>
            <a:ext cx="9575600" cy="3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57718">
            <a:off x="-1042565" y="-1041767"/>
            <a:ext cx="3681400" cy="35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20033" y="3347735"/>
            <a:ext cx="6459200" cy="720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64176" flipH="1">
            <a:off x="-2185533" y="3367101"/>
            <a:ext cx="4980732" cy="55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20033" y="-5093667"/>
            <a:ext cx="6459200" cy="7204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2815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24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712000" y="4139833"/>
            <a:ext cx="8768000" cy="5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0614" y="2555367"/>
            <a:ext cx="4779364" cy="547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400" y="-1574493"/>
            <a:ext cx="6056400" cy="493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04709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7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title" hasCustomPrompt="1"/>
          </p:nvPr>
        </p:nvSpPr>
        <p:spPr>
          <a:xfrm>
            <a:off x="2388728" y="2448567"/>
            <a:ext cx="22456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3428" y="4400765"/>
            <a:ext cx="2245600" cy="11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4973176" y="2448567"/>
            <a:ext cx="22456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4973193" y="4400765"/>
            <a:ext cx="2245600" cy="11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 hasCustomPrompt="1"/>
          </p:nvPr>
        </p:nvSpPr>
        <p:spPr>
          <a:xfrm>
            <a:off x="7557672" y="2448567"/>
            <a:ext cx="22456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7552959" y="4400765"/>
            <a:ext cx="2245600" cy="11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2388728" y="3742069"/>
            <a:ext cx="224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4973197" y="3742069"/>
            <a:ext cx="224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557665" y="3742069"/>
            <a:ext cx="224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9241" y="-713333"/>
            <a:ext cx="4021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495" y="1499300"/>
            <a:ext cx="347181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519103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327469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09102" y="-2309867"/>
            <a:ext cx="4770001" cy="466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-2670166" y="3764634"/>
            <a:ext cx="4980732" cy="555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02512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D95651F2-9395-E239-3942-40716985E39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972800" y="6019800"/>
            <a:ext cx="4363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C598ACC-BD51-4D2E-ABC5-BBB48D583A7A}" type="slidenum">
              <a:rPr lang="en-US" sz="1600"/>
              <a:pPr/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128998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3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7985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9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5BF8F5-A0C7-DC9F-66B1-F483CADDC4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400" y="2571750"/>
            <a:ext cx="2720975" cy="763587"/>
          </a:xfrm>
        </p:spPr>
        <p:txBody>
          <a:bodyPr/>
          <a:lstStyle/>
          <a:p>
            <a:pPr marL="139700" indent="0" algn="ctr">
              <a:buNone/>
            </a:pPr>
            <a:r>
              <a:rPr lang="th-TH" sz="3200" b="1" dirty="0">
                <a:latin typeface="Lana" panose="00000500000000000000" pitchFamily="2" charset="-34"/>
                <a:cs typeface="Lana" panose="00000500000000000000" pitchFamily="2" charset="-34"/>
              </a:rPr>
              <a:t>ข้อดี</a:t>
            </a:r>
            <a:endParaRPr lang="en-US" sz="3200" b="1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30061-E8C6-05D6-43A7-D4DB705579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848600" y="563324"/>
            <a:ext cx="2720975" cy="763587"/>
          </a:xfrm>
        </p:spPr>
        <p:txBody>
          <a:bodyPr/>
          <a:lstStyle/>
          <a:p>
            <a:pPr marL="139700" indent="0" algn="ctr">
              <a:buNone/>
            </a:pPr>
            <a:r>
              <a:rPr lang="th-TH" sz="3200" b="1" dirty="0">
                <a:latin typeface="Lana" panose="00000500000000000000" pitchFamily="2" charset="-34"/>
                <a:cs typeface="Lana" panose="00000500000000000000" pitchFamily="2" charset="-34"/>
              </a:rPr>
              <a:t>ข้อเสีย</a:t>
            </a:r>
            <a:endParaRPr lang="en-US" sz="3200" b="1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46D069-808C-7800-5A97-2F2B38BFE38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400" y="3335337"/>
            <a:ext cx="7086600" cy="1770063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พัฒนาระบบงานได้เร็วขึ้น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ง่ายขึ้น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ส่งมอบงานเร็วขึ้น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ค่าใช้จ่ายน้อยลง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เรียก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ที่พัฒนากลัยมาใช้ใหม่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การ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ถ้ามีโค้ดอบู่แล้วก็ใช้ของเดิมมาใช้งานโดยไม่ต้องเขียนโค้ด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7278A58-73A7-4299-C5F9-B680AB70EEF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53200" y="1350014"/>
            <a:ext cx="5867400" cy="1770063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ต้องปรับปรุงขั้นตอนการพัฒนาให้ดีด้วยการทำงานให้น้อยลง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เขียน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น้อยลง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ถ้าระบบงานซับซ้อนมากๆ อาจจะทำได้ลำบาก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21CAB6-7456-892E-017C-187E538175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90876" y="2356489"/>
            <a:ext cx="3362324" cy="763587"/>
          </a:xfrm>
        </p:spPr>
        <p:txBody>
          <a:bodyPr/>
          <a:lstStyle/>
          <a:p>
            <a:r>
              <a:rPr lang="en-US" sz="4800" b="1" dirty="0">
                <a:latin typeface="Lana" panose="00000500000000000000" pitchFamily="2" charset="-34"/>
                <a:cs typeface="Lana" panose="00000500000000000000" pitchFamily="2" charset="-34"/>
              </a:rPr>
              <a:t>Service Reuse</a:t>
            </a:r>
          </a:p>
        </p:txBody>
      </p:sp>
      <p:pic>
        <p:nvPicPr>
          <p:cNvPr id="7" name="Picture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C6EA4D0-54B6-86AF-0B46-37CAFD1ED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4" y="144235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0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03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562600" y="3965893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Display XML data </a:t>
            </a:r>
            <a:b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6000" dirty="0">
                <a:latin typeface="Lana" panose="00000500000000000000" pitchFamily="2" charset="-34"/>
                <a:cs typeface="Lana" panose="00000500000000000000" pitchFamily="2" charset="-34"/>
              </a:rPr>
              <a:t>โดยใช้ 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DataGrid</a:t>
            </a:r>
          </a:p>
        </p:txBody>
      </p:sp>
    </p:spTree>
    <p:extLst>
      <p:ext uri="{BB962C8B-B14F-4D97-AF65-F5344CB8AC3E}">
        <p14:creationId xmlns:p14="http://schemas.microsoft.com/office/powerpoint/2010/main" val="343136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9246" y="131616"/>
            <a:ext cx="568060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1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NewEmployees.xml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และ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บันทึกไว้ในโฟล์เดอร์ </a:t>
            </a:r>
            <a:r>
              <a:rPr lang="en-US" sz="24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App_Data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6DEA0-07EE-103E-F254-2C7FA50E9904}"/>
              </a:ext>
            </a:extLst>
          </p:cNvPr>
          <p:cNvSpPr txBox="1"/>
          <p:nvPr/>
        </p:nvSpPr>
        <p:spPr>
          <a:xfrm>
            <a:off x="1981200" y="1641901"/>
            <a:ext cx="390101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 ?&gt;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&lt;employees&gt;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&lt;employee id="1"&gt;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firstName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&gt;Nancy&lt;/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firstName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&gt;Lee&lt;/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&lt;city&gt;Seattle&lt;/city&gt;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&lt;state&gt;WA&lt;/state&gt;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zipCode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&gt;98122&lt;/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zipCode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&lt;employee id="2"&gt;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firstName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&gt;Jason&lt;/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firstName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&gt;Wang&lt;/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&lt;city&gt;Vancouver&lt;/city&gt;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&lt;state&gt;WA&lt;/state&gt;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zipCode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&gt;98123&lt;/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zipCode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&lt;/employees&gt;</a:t>
            </a:r>
            <a:endParaRPr lang="en-US" sz="2000" dirty="0">
              <a:solidFill>
                <a:srgbClr val="CC0066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0826E-D15F-354F-AE9F-62D046FA0D1F}"/>
              </a:ext>
            </a:extLst>
          </p:cNvPr>
          <p:cNvSpPr txBox="1">
            <a:spLocks noChangeArrowheads="1"/>
          </p:cNvSpPr>
          <p:nvPr/>
        </p:nvSpPr>
        <p:spPr>
          <a:xfrm>
            <a:off x="6439850" y="247732"/>
            <a:ext cx="3615796" cy="12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42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02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GridXML.aspx 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8ADD2-EBBA-1F4A-F2F2-85E771E22915}"/>
              </a:ext>
            </a:extLst>
          </p:cNvPr>
          <p:cNvSpPr txBox="1"/>
          <p:nvPr/>
        </p:nvSpPr>
        <p:spPr>
          <a:xfrm>
            <a:off x="6301765" y="1382614"/>
            <a:ext cx="4720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2.1 เลือก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“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GridView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”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จาก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Toolbox “Data”</a:t>
            </a:r>
            <a:endParaRPr lang="en-US" sz="2000" dirty="0">
              <a:solidFill>
                <a:srgbClr val="CC006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F2CC9-1B1B-B707-DBED-0CC5AD9A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6475" y="1978769"/>
            <a:ext cx="21621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A076D-7F6C-B72F-E6E5-582DE5779FFE}"/>
              </a:ext>
            </a:extLst>
          </p:cNvPr>
          <p:cNvSpPr txBox="1"/>
          <p:nvPr/>
        </p:nvSpPr>
        <p:spPr>
          <a:xfrm>
            <a:off x="6309786" y="3493819"/>
            <a:ext cx="3901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2.2 กำหนด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ของ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“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GridView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”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เป็นชื่อ “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dgEmployees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”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2.3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สร้างปุ่มที่มีข้อความ “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Display data from XML” 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และกำหนด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ของ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Button “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btnDisplay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” </a:t>
            </a:r>
            <a:endParaRPr lang="en-US" sz="2000" dirty="0">
              <a:solidFill>
                <a:srgbClr val="CC00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A9D4-78ED-74AC-2F7E-E9885E22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5017858"/>
            <a:ext cx="2103302" cy="323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EE9B54-4478-DD64-134D-4D5FAD787C68}"/>
              </a:ext>
            </a:extLst>
          </p:cNvPr>
          <p:cNvSpPr txBox="1"/>
          <p:nvPr/>
        </p:nvSpPr>
        <p:spPr>
          <a:xfrm>
            <a:off x="6309786" y="5595290"/>
            <a:ext cx="4720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2.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4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Double Click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ปุ่ม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btnDisplay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endParaRPr lang="en-US" sz="20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095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36E9F14-7105-723E-DB82-A54A191E8BB7}"/>
              </a:ext>
            </a:extLst>
          </p:cNvPr>
          <p:cNvSpPr txBox="1">
            <a:spLocks noChangeArrowheads="1"/>
          </p:cNvSpPr>
          <p:nvPr/>
        </p:nvSpPr>
        <p:spPr>
          <a:xfrm>
            <a:off x="10099" y="-85315"/>
            <a:ext cx="3799902" cy="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03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พิมพ์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ดังต่อไปนี้</a:t>
            </a:r>
            <a:endParaRPr lang="en-US" sz="24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B805-BF60-5139-CAC9-77707900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26103"/>
            <a:ext cx="4953503" cy="571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E90A8-29E6-1F90-352B-A400AF53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00200"/>
            <a:ext cx="4474621" cy="136577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BD3810-D238-5ACA-1A51-4C516349D737}"/>
              </a:ext>
            </a:extLst>
          </p:cNvPr>
          <p:cNvSpPr txBox="1">
            <a:spLocks noChangeArrowheads="1"/>
          </p:cNvSpPr>
          <p:nvPr/>
        </p:nvSpPr>
        <p:spPr>
          <a:xfrm>
            <a:off x="6105524" y="0"/>
            <a:ext cx="5476875" cy="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04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ตั้งค่า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GridXML.aspx”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Start page 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แล้วทดลอง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โปรแกรม </a:t>
            </a:r>
            <a:endParaRPr lang="en-US" sz="24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605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B3C56D60-3671-0013-372D-7E34DD7784B0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381000"/>
            <a:ext cx="1981200" cy="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Phone.xml</a:t>
            </a:r>
            <a:endParaRPr lang="en-US" sz="24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030CA-AF71-270E-2216-2F592437576B}"/>
              </a:ext>
            </a:extLst>
          </p:cNvPr>
          <p:cNvSpPr txBox="1"/>
          <p:nvPr/>
        </p:nvSpPr>
        <p:spPr>
          <a:xfrm>
            <a:off x="1600200" y="1381065"/>
            <a:ext cx="39010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 ?&gt;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&lt;contacts&gt;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&lt;contact&gt;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&lt;phone&gt;081-111-2345&lt;/phone&gt;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&lt;/contact&gt;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&lt;contact&gt;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&lt;name&gt;Anucha&lt;/name&gt;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&lt;phone&gt;084-234-5678&lt;/phone&gt;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&lt;/contact&gt;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&lt;/contacts&gt;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6EE6C2-BA8F-D54C-C32A-84390528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51" y="381000"/>
            <a:ext cx="4762584" cy="61562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49E425-EDF0-7BE4-D659-7DF8BFB3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924475"/>
            <a:ext cx="2910416" cy="13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1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04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791200" y="3429000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Write XML data</a:t>
            </a:r>
          </a:p>
        </p:txBody>
      </p:sp>
    </p:spTree>
    <p:extLst>
      <p:ext uri="{BB962C8B-B14F-4D97-AF65-F5344CB8AC3E}">
        <p14:creationId xmlns:p14="http://schemas.microsoft.com/office/powerpoint/2010/main" val="161232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9246" y="131616"/>
            <a:ext cx="568060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1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WriteXml.aspx 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6DEA0-07EE-103E-F254-2C7FA50E9904}"/>
              </a:ext>
            </a:extLst>
          </p:cNvPr>
          <p:cNvSpPr txBox="1"/>
          <p:nvPr/>
        </p:nvSpPr>
        <p:spPr>
          <a:xfrm>
            <a:off x="1712229" y="1303650"/>
            <a:ext cx="39010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1.1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สร้างปุ่มที่มีข้อความ “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Create XML” 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และกำหนด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ของ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Button “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btnCreateXml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”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0826E-D15F-354F-AE9F-62D046FA0D1F}"/>
              </a:ext>
            </a:extLst>
          </p:cNvPr>
          <p:cNvSpPr txBox="1">
            <a:spLocks noChangeArrowheads="1"/>
          </p:cNvSpPr>
          <p:nvPr/>
        </p:nvSpPr>
        <p:spPr>
          <a:xfrm>
            <a:off x="8001000" y="0"/>
            <a:ext cx="3615796" cy="12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42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02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พิมพ์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source code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ดังต่อไปนี้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906D1-547D-5486-21E7-FDB1FFB8FCE9}"/>
              </a:ext>
            </a:extLst>
          </p:cNvPr>
          <p:cNvSpPr txBox="1"/>
          <p:nvPr/>
        </p:nvSpPr>
        <p:spPr>
          <a:xfrm>
            <a:off x="1726391" y="2470650"/>
            <a:ext cx="3901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1.2 Double Click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ปุ่ม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btnCreateXml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9B0E6-3E30-D341-51C9-5923FC9B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8" y="2105999"/>
            <a:ext cx="1121761" cy="280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F4BC0-44FB-344F-0E64-21A06E3DF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098428"/>
            <a:ext cx="4453973" cy="5818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349B4-B10E-2F10-C8C9-E27561D0E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39761"/>
            <a:ext cx="7696200" cy="39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56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9246" y="131616"/>
            <a:ext cx="568060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03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ตั้งค่า </a:t>
            </a:r>
            <a:r>
              <a:rPr lang="en-US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WriteXML.aspx </a:t>
            </a:r>
            <a:r>
              <a:rPr lang="th-TH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Start page </a:t>
            </a:r>
            <a:r>
              <a:rPr lang="th-TH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แล้วทดลอง </a:t>
            </a:r>
            <a:r>
              <a:rPr lang="en-US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 </a:t>
            </a:r>
            <a:r>
              <a:rPr lang="th-TH" sz="2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โปรแกรม 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FE956-A538-0B27-3920-DD0C10CC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8726" y="1443743"/>
            <a:ext cx="14573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22D4E-79F3-94D7-7D02-17DE8AEB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389" y="3712280"/>
            <a:ext cx="17526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9D27FA-1DAB-F815-8B33-282E8B07C338}"/>
              </a:ext>
            </a:extLst>
          </p:cNvPr>
          <p:cNvCxnSpPr/>
          <p:nvPr/>
        </p:nvCxnSpPr>
        <p:spPr bwMode="auto">
          <a:xfrm flipV="1">
            <a:off x="3500326" y="2520862"/>
            <a:ext cx="762000" cy="2159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1EEACD22-2354-1F35-711E-7BAA95923270}"/>
              </a:ext>
            </a:extLst>
          </p:cNvPr>
          <p:cNvSpPr txBox="1"/>
          <p:nvPr/>
        </p:nvSpPr>
        <p:spPr>
          <a:xfrm>
            <a:off x="3565203" y="2087533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ไฟล์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writeXML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ถูกสร้างขึ้นมา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41F8C-C07F-3AC2-587E-50CFFE4BE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9850" y="2362200"/>
            <a:ext cx="47339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336555B-1E5A-E0EA-892E-B579FB980DAE}"/>
              </a:ext>
            </a:extLst>
          </p:cNvPr>
          <p:cNvSpPr txBox="1"/>
          <p:nvPr/>
        </p:nvSpPr>
        <p:spPr>
          <a:xfrm>
            <a:off x="8421050" y="1887478"/>
            <a:ext cx="217719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ข้อมูลในไฟล์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writeXML.xml</a:t>
            </a:r>
            <a:endParaRPr lang="th-TH" sz="20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62390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0FDBA3-9382-497A-BE59-4253B6E0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9" r="47043" b="28209"/>
          <a:stretch/>
        </p:blipFill>
        <p:spPr>
          <a:xfrm>
            <a:off x="0" y="0"/>
            <a:ext cx="3262250" cy="303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4A3CD3-ACBC-A962-EAD5-0DEBC6E3F94A}"/>
              </a:ext>
            </a:extLst>
          </p:cNvPr>
          <p:cNvSpPr txBox="1"/>
          <p:nvPr/>
        </p:nvSpPr>
        <p:spPr>
          <a:xfrm>
            <a:off x="7010400" y="2092531"/>
            <a:ext cx="39010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encoding="utf-8"?&gt;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&lt;users&gt;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&lt;user age="35"&gt;Anucha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Tungkasthan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&lt;/user&gt;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&lt;user age="44"&gt;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Pittaya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Pompuang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&lt;/user&gt;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&lt;/users&gt;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3374E8-99F3-1BB6-2E32-4426CD116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34728" y="1295400"/>
            <a:ext cx="3200400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Test.xml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84D53F-E59C-CEAB-C69F-CA8B067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9825"/>
            <a:ext cx="6096000" cy="38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05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791200" y="3429000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Read Write XML</a:t>
            </a:r>
          </a:p>
        </p:txBody>
      </p:sp>
    </p:spTree>
    <p:extLst>
      <p:ext uri="{BB962C8B-B14F-4D97-AF65-F5344CB8AC3E}">
        <p14:creationId xmlns:p14="http://schemas.microsoft.com/office/powerpoint/2010/main" val="216537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06075-3A65-BEA5-8345-71B2BAF1D4F1}"/>
              </a:ext>
            </a:extLst>
          </p:cNvPr>
          <p:cNvSpPr txBox="1"/>
          <p:nvPr/>
        </p:nvSpPr>
        <p:spPr>
          <a:xfrm>
            <a:off x="2011892" y="1105603"/>
            <a:ext cx="393170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encoding="utf-8"?&gt;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&lt;!--Programmatically writing XML--&gt;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&lt;Employees&gt;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&lt;Employee type="Permanent"&gt;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&lt;ID&gt;100&lt;/ID&gt;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&lt;FirstName&gt;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&lt;/FirstName&gt;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Jongsawat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&lt;Dept&gt;IT&lt;/Dept&gt;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&lt;Employee type="Temporary"&gt;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&lt;ID&gt;101&lt;/ID&gt;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&lt;FirstName&gt;Anucha&lt;/FirstName&gt;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Tungkasthan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&lt;Dept&gt;Computer Engineering&lt;/Dept&gt;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9118" y="228600"/>
            <a:ext cx="3200400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Employee.xml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066E-9690-204F-0AD2-DAAD1D381ECB}"/>
              </a:ext>
            </a:extLst>
          </p:cNvPr>
          <p:cNvSpPr txBox="1"/>
          <p:nvPr/>
        </p:nvSpPr>
        <p:spPr>
          <a:xfrm>
            <a:off x="6061636" y="1113192"/>
            <a:ext cx="36157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&lt;Employee type="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Permamnet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"&gt;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&lt;ID&gt;102&lt;/ID&gt;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&lt;FirstName&gt;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Walisa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&lt;/FirstName&gt;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Romsaiyud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&lt;Dept&gt;IT&lt;/Dept&gt;</a:t>
            </a:r>
          </a:p>
          <a:p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&lt;Employee type="Temporary"&gt;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&lt;ID&gt;103&lt;/ID&gt;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&lt;FirstName&gt;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Sarayut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&lt;/FirstName&gt;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Intarasema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LastName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&lt;Dept&gt;Computer Engineering&lt;/Dept&gt;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&lt;/Employee&gt;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&lt;/Employees&gt;</a:t>
            </a:r>
          </a:p>
        </p:txBody>
      </p:sp>
    </p:spTree>
    <p:extLst>
      <p:ext uri="{BB962C8B-B14F-4D97-AF65-F5344CB8AC3E}">
        <p14:creationId xmlns:p14="http://schemas.microsoft.com/office/powerpoint/2010/main" val="36501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>
                <a:latin typeface="Lana" panose="00000500000000000000" pitchFamily="2" charset="-34"/>
                <a:cs typeface="Lana" panose="00000500000000000000" pitchFamily="2" charset="-34"/>
              </a:rPr>
              <a:t>01</a:t>
            </a:r>
            <a:endParaRPr lang="en" sz="5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673866" y="3220201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Display XML </a:t>
            </a:r>
            <a:r>
              <a:rPr lang="th-TH" sz="6000" dirty="0">
                <a:latin typeface="Lana" panose="00000500000000000000" pitchFamily="2" charset="-34"/>
                <a:cs typeface="Lana" panose="00000500000000000000" pitchFamily="2" charset="-34"/>
              </a:rPr>
              <a:t>บนเว็บ</a:t>
            </a:r>
            <a:endParaRPr lang="en-US" sz="60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A6FD94E-98D3-C8A7-FA04-846DBEC6E54E}"/>
              </a:ext>
            </a:extLst>
          </p:cNvPr>
          <p:cNvSpPr txBox="1">
            <a:spLocks/>
          </p:cNvSpPr>
          <p:nvPr/>
        </p:nvSpPr>
        <p:spPr>
          <a:xfrm>
            <a:off x="5791200" y="4369870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Create XML</a:t>
            </a:r>
          </a:p>
        </p:txBody>
      </p:sp>
      <p:pic>
        <p:nvPicPr>
          <p:cNvPr id="9" name="Picture 8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1F29AAEC-DFC2-9286-7867-A557320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01" y="1302539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815A38-97F7-18AD-ECE9-F88A035F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58" y="0"/>
            <a:ext cx="436493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4B214A-EF20-9B7B-DC72-BF847ED8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0"/>
            <a:ext cx="3322658" cy="696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A30019-8C8C-2F91-4D8C-F75C3911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366" y="-1"/>
            <a:ext cx="31405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4E4F8-3B23-55A4-7A92-F4FC9EA2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81000"/>
            <a:ext cx="5882355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692A7-65A2-E46B-39E9-74C9D1A7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0"/>
            <a:ext cx="6400800" cy="56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06075-3A65-BEA5-8345-71B2BAF1D4F1}"/>
              </a:ext>
            </a:extLst>
          </p:cNvPr>
          <p:cNvSpPr txBox="1"/>
          <p:nvPr/>
        </p:nvSpPr>
        <p:spPr>
          <a:xfrm>
            <a:off x="4130146" y="1536174"/>
            <a:ext cx="39317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encoding="utf-8"?&gt;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&lt;!--Programmatically writing XML--&gt;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&lt;Cars&gt;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&lt;Car type="Type: Sedan"&gt;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&lt;ID&gt;ID: 005&lt;/ID&gt;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ModelName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&gt;Model: Toyota&lt;/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ModelName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&lt;Year&gt;Year: 2015&lt;/Year&gt;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&lt;Price&gt;Price: 560000&lt;/Price&gt;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PayInterest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&gt;Total Interest: 21560&lt;/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PayInterest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&lt;/Car&gt;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&lt;/Cars&gt;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66254" y="582971"/>
            <a:ext cx="1426882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Car.xml</a:t>
            </a:r>
          </a:p>
        </p:txBody>
      </p:sp>
    </p:spTree>
    <p:extLst>
      <p:ext uri="{BB962C8B-B14F-4D97-AF65-F5344CB8AC3E}">
        <p14:creationId xmlns:p14="http://schemas.microsoft.com/office/powerpoint/2010/main" val="31904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9E674-25AE-58E9-2AE4-9274FA07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493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CE50CB-D186-9B84-73E7-B6C7DF7A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2568"/>
            <a:ext cx="3178866" cy="6835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7111E-81D8-BDDE-3AEF-68E5B77EE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1" y="11284"/>
            <a:ext cx="5029199" cy="66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34010-6D40-9C58-A00E-63E2F21F6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7"/>
          <a:stretch/>
        </p:blipFill>
        <p:spPr>
          <a:xfrm>
            <a:off x="-19280" y="22952"/>
            <a:ext cx="5588287" cy="480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C6B9F-E4D6-7C38-123C-4E0BF9A7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06" y="0"/>
            <a:ext cx="6699193" cy="412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E12CC-ED0E-A8B3-9EF3-F691F06E2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23252"/>
            <a:ext cx="3137061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06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791200" y="3429000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Read Update XML</a:t>
            </a:r>
          </a:p>
        </p:txBody>
      </p:sp>
    </p:spTree>
    <p:extLst>
      <p:ext uri="{BB962C8B-B14F-4D97-AF65-F5344CB8AC3E}">
        <p14:creationId xmlns:p14="http://schemas.microsoft.com/office/powerpoint/2010/main" val="277978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06075-3A65-BEA5-8345-71B2BAF1D4F1}"/>
              </a:ext>
            </a:extLst>
          </p:cNvPr>
          <p:cNvSpPr txBox="1"/>
          <p:nvPr/>
        </p:nvSpPr>
        <p:spPr>
          <a:xfrm>
            <a:off x="2093384" y="914400"/>
            <a:ext cx="393170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&lt;?xml version="1.0" standalone="yes"?&gt;</a:t>
            </a:r>
          </a:p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&lt;Users&gt;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&lt;user&gt;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&lt;Id&gt;1001&lt;/Id&gt;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&lt;Name&gt;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Jongsawat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&gt;Dr.&lt;/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&lt;/user&gt;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C3318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1002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Anucha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Tungkasthan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.&lt;/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&lt;user&gt;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&lt;Id&gt;1003&lt;/Id&gt;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&lt;Name&gt;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Walisa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Romsaiyud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&gt;Assistant Professor Dr.&lt;/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&lt;/user&gt;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3656" y="2514600"/>
            <a:ext cx="161134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data.xml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066E-9690-204F-0AD2-DAAD1D381ECB}"/>
              </a:ext>
            </a:extLst>
          </p:cNvPr>
          <p:cNvSpPr txBox="1"/>
          <p:nvPr/>
        </p:nvSpPr>
        <p:spPr>
          <a:xfrm>
            <a:off x="6096000" y="151179"/>
            <a:ext cx="361576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&lt;user&gt;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&lt;Id&gt;1004&lt;/Id&gt;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&lt;Name&gt;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Wichian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Premchaiswadi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&gt;Associate Professor Dr.&lt;/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&lt;/user&gt;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C3318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1005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Sarayut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Intarasema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Ajarn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.&lt;/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&lt;user&gt;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&lt;Id&gt;1006&lt;/Id&gt;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&lt;Name&gt;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somchai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Ployyam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&gt;Dr.&lt;/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&lt;/user&gt;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C3318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1007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Id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Chai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Somboon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  &lt;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Ajarn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.&lt;/</a:t>
            </a:r>
            <a:r>
              <a:rPr lang="en-US" sz="2000" b="0" dirty="0" err="1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Dsng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  &lt;/</a:t>
            </a:r>
            <a:r>
              <a:rPr lang="en-US" sz="2000" b="0" dirty="0">
                <a:solidFill>
                  <a:srgbClr val="DA103F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user</a:t>
            </a:r>
            <a:r>
              <a:rPr lang="en-US" sz="2000" b="0" dirty="0">
                <a:solidFill>
                  <a:srgbClr val="333333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&lt;/Users&gt;</a:t>
            </a:r>
            <a:endParaRPr lang="en-US" sz="20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629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BC417-C6EA-DB94-9551-955E3CB8B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2"/>
          <a:stretch/>
        </p:blipFill>
        <p:spPr>
          <a:xfrm>
            <a:off x="76200" y="609600"/>
            <a:ext cx="3505200" cy="5264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AE98-3BA5-B841-A66F-D4DEC52B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4"/>
          <a:stretch/>
        </p:blipFill>
        <p:spPr>
          <a:xfrm>
            <a:off x="3590124" y="609600"/>
            <a:ext cx="4791876" cy="4407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2BC72-F860-4F95-69BA-B0E7A1A4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724" y="609600"/>
            <a:ext cx="3808546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7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0" y="-23375"/>
            <a:ext cx="3931708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36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ReadingXMLfile.csproj</a:t>
            </a:r>
            <a:endParaRPr lang="en-US" sz="36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AB46C-B331-7AF8-0A72-DC0E64DF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8" y="818208"/>
            <a:ext cx="5550185" cy="492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D8E4B-2847-7B8B-C130-9E1359DC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223" y="818208"/>
            <a:ext cx="3880049" cy="4877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DA3AE-D4D5-5A7B-50ED-9E26EBBB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957" y="822970"/>
            <a:ext cx="2546481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0" y="117269"/>
            <a:ext cx="3931708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36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ReadingXMLfile.csproj</a:t>
            </a:r>
            <a:endParaRPr lang="en-US" sz="36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6C634-F745-2981-C709-F1FD3E16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4400"/>
            <a:ext cx="2971800" cy="538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2D5B8-5611-5AF6-3848-6C71A468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14400"/>
            <a:ext cx="5943729" cy="53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6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8992" y="228600"/>
            <a:ext cx="10073216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01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test.xml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และบันทึกไว้ในโฟล์เดอร์ </a:t>
            </a:r>
            <a:r>
              <a:rPr lang="en-US" sz="24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App_Data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6DEA0-07EE-103E-F254-2C7FA50E9904}"/>
              </a:ext>
            </a:extLst>
          </p:cNvPr>
          <p:cNvSpPr txBox="1"/>
          <p:nvPr/>
        </p:nvSpPr>
        <p:spPr>
          <a:xfrm>
            <a:off x="1981200" y="1141511"/>
            <a:ext cx="39010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&lt;?xml version="1.0" encoding="utf-8" ?&gt;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mydatabase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&lt;customer&gt;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&gt;C001&lt;/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Jongsawat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&lt;Email&gt;nipatj@yahoo.com&lt;/Email&gt;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&gt;TH&lt;/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&lt;Budget&gt;1,000,000&lt;/Budget&gt;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&lt;Used&gt;600,000&lt;/Used&gt;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&lt;/customer&gt;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&lt;customer&gt;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&gt;C002&lt;/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Wichian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premchaiswadi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&lt;Email&gt;wichian@siam.edu&lt;/Email&gt;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&gt;EN&lt;/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&lt;Budget&gt;2,000,000&lt;/Budget&gt;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&lt;Used&gt;800,000&lt;/Used&gt;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&lt;/customer&gt;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2000" dirty="0">
              <a:solidFill>
                <a:srgbClr val="CC00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1AE43-DD1C-724D-C09F-C0C80B8DB699}"/>
              </a:ext>
            </a:extLst>
          </p:cNvPr>
          <p:cNvSpPr txBox="1"/>
          <p:nvPr/>
        </p:nvSpPr>
        <p:spPr>
          <a:xfrm>
            <a:off x="6705600" y="1141511"/>
            <a:ext cx="39010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&lt;customer&gt;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&gt;C003&lt;/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&lt;Name&gt;Anucha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Tungkasthan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&lt;Email&gt;aimdala@hotmail.com&lt;/Email&gt;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&gt;US&lt;/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&lt;Budget&gt;3,000,000&lt;/Budget&gt;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&lt;Used&gt;600,000&lt;/Used&gt;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&lt;/customer&gt;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&lt;customer&gt;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&gt;C004&lt;/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CustomerID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&lt;Name&gt;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Walisar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Romsaiyud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&lt;/Name&gt;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&lt;Email&gt;walisar@gmail.com&lt;/Email&gt;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&gt;US&lt;/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CountryCode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&lt;Budget&gt;4,000,000&lt;/Budget&gt;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&lt;Used&gt;100,000&lt;/Used&gt;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&lt;/customer&gt;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mydatabase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2000" dirty="0"/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CAA7FD6D-2538-871E-BC86-3986AAAC4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67544"/>
            <a:ext cx="1202622" cy="11511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07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486400" y="34290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Read Write Delete XML</a:t>
            </a:r>
          </a:p>
        </p:txBody>
      </p:sp>
    </p:spTree>
    <p:extLst>
      <p:ext uri="{BB962C8B-B14F-4D97-AF65-F5344CB8AC3E}">
        <p14:creationId xmlns:p14="http://schemas.microsoft.com/office/powerpoint/2010/main" val="404708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06075-3A65-BEA5-8345-71B2BAF1D4F1}"/>
              </a:ext>
            </a:extLst>
          </p:cNvPr>
          <p:cNvSpPr txBox="1"/>
          <p:nvPr/>
        </p:nvSpPr>
        <p:spPr>
          <a:xfrm>
            <a:off x="2667000" y="1529953"/>
            <a:ext cx="393170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&lt;?xml version="1.0" standalone="yes"?&gt;</a:t>
            </a:r>
          </a:p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</a:t>
            </a:r>
            <a:r>
              <a:rPr lang="en-US" sz="2000" b="0" dirty="0" err="1">
                <a:effectLst/>
                <a:latin typeface="lana" panose="00000500000000000000" pitchFamily="2" charset="-34"/>
                <a:cs typeface="lana" panose="00000500000000000000" pitchFamily="2" charset="-34"/>
              </a:rPr>
              <a:t>DocumentElement</a:t>
            </a:r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&gt;6&lt;/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&gt;rest&lt;/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&gt;e&lt;/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&gt;54321&lt;/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&gt;7&lt;/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&gt;test&lt;/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&gt;test&lt;/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&gt;23456&lt;/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</a:t>
            </a:r>
            <a:endParaRPr lang="en-US" sz="2000" b="0" dirty="0">
              <a:solidFill>
                <a:srgbClr val="333333"/>
              </a:solidFill>
              <a:effectLst/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3CCDD6-C8BE-313F-3A9A-CCDD19E17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0328" y="220500"/>
            <a:ext cx="161134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emp.xml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066E-9690-204F-0AD2-DAAD1D381ECB}"/>
              </a:ext>
            </a:extLst>
          </p:cNvPr>
          <p:cNvSpPr txBox="1"/>
          <p:nvPr/>
        </p:nvSpPr>
        <p:spPr>
          <a:xfrm>
            <a:off x="6611408" y="1529953"/>
            <a:ext cx="36157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&gt;8&lt;/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xxxx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xxxx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&gt;1234&lt;/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&lt;/</a:t>
            </a:r>
            <a:r>
              <a:rPr lang="en-US" sz="2000" b="0" dirty="0" err="1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CC0066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&gt;9&lt;/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eno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asd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ename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sdf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eadd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&gt;1234&lt;/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esal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  &lt;/</a:t>
            </a:r>
            <a:r>
              <a:rPr lang="en-US" sz="2000" b="0" dirty="0" err="1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emptable</a:t>
            </a:r>
            <a:r>
              <a:rPr lang="en-US" sz="2000" b="0" dirty="0">
                <a:solidFill>
                  <a:srgbClr val="FF6600"/>
                </a:solidFill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  <a:p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&lt;/</a:t>
            </a:r>
            <a:r>
              <a:rPr lang="en-US" sz="2000" b="0" dirty="0" err="1">
                <a:effectLst/>
                <a:latin typeface="lana" panose="00000500000000000000" pitchFamily="2" charset="-34"/>
                <a:cs typeface="lana" panose="00000500000000000000" pitchFamily="2" charset="-34"/>
              </a:rPr>
              <a:t>DocumentElement</a:t>
            </a:r>
            <a:r>
              <a:rPr lang="en-US" sz="2000" b="0" dirty="0">
                <a:effectLst/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endParaRPr lang="en-US" sz="20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52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4FE406-3D4C-713B-82FF-71DC61B7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16" y="911090"/>
            <a:ext cx="3606985" cy="5289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4888B6-1264-C9EB-6760-F7DB875C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914400"/>
            <a:ext cx="5067897" cy="5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77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A1EAB-233B-9BBC-4F8A-BA702B23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257800" cy="505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4F1D9-3BE9-2BB7-F731-236B4E70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90600"/>
            <a:ext cx="6934200" cy="50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08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486400" y="34290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 err="1">
                <a:latin typeface="Lana" panose="00000500000000000000" pitchFamily="2" charset="-34"/>
                <a:cs typeface="Lana" panose="00000500000000000000" pitchFamily="2" charset="-34"/>
              </a:rPr>
              <a:t>LinQ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 XML</a:t>
            </a:r>
          </a:p>
        </p:txBody>
      </p:sp>
    </p:spTree>
    <p:extLst>
      <p:ext uri="{BB962C8B-B14F-4D97-AF65-F5344CB8AC3E}">
        <p14:creationId xmlns:p14="http://schemas.microsoft.com/office/powerpoint/2010/main" val="392012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97807-80A4-C7DC-89A7-00E83FB1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6" y="457200"/>
            <a:ext cx="3314870" cy="3187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DBCDF-ADF4-2652-65E9-96FDE8412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57" y="3645065"/>
            <a:ext cx="3689366" cy="2831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EF99E-7729-48ED-6F4D-404D7FE6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858" y="1219199"/>
            <a:ext cx="2673487" cy="1606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086758-C118-78EB-B817-2C350522EE15}"/>
              </a:ext>
            </a:extLst>
          </p:cNvPr>
          <p:cNvSpPr txBox="1"/>
          <p:nvPr/>
        </p:nvSpPr>
        <p:spPr>
          <a:xfrm>
            <a:off x="4593256" y="695979"/>
            <a:ext cx="1938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1ReadXML.aspx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657EE8-64FD-B0E1-26D6-8AE7B5D7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98038"/>
            <a:ext cx="3501787" cy="4457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E2CFF4-BCE2-737C-B0F7-E25AC540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1" y="4555389"/>
            <a:ext cx="3349388" cy="22090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F95A9A-8449-CE4E-6B65-4B07DEB6E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4572000"/>
            <a:ext cx="2634295" cy="17838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16F64F-7C0F-8814-D160-68420927A242}"/>
              </a:ext>
            </a:extLst>
          </p:cNvPr>
          <p:cNvSpPr txBox="1"/>
          <p:nvPr/>
        </p:nvSpPr>
        <p:spPr>
          <a:xfrm>
            <a:off x="5504850" y="4032168"/>
            <a:ext cx="30311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2ReadXMLElements.aspx</a:t>
            </a:r>
          </a:p>
        </p:txBody>
      </p:sp>
    </p:spTree>
    <p:extLst>
      <p:ext uri="{BB962C8B-B14F-4D97-AF65-F5344CB8AC3E}">
        <p14:creationId xmlns:p14="http://schemas.microsoft.com/office/powerpoint/2010/main" val="278251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F6F30B-3522-FBFC-C749-FA48F0EA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73696"/>
            <a:ext cx="3804450" cy="32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4531FF-D126-A30D-AC4A-DD8A3ECC5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38"/>
          <a:stretch/>
        </p:blipFill>
        <p:spPr>
          <a:xfrm>
            <a:off x="381000" y="3756819"/>
            <a:ext cx="3962400" cy="2794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63065-9614-D853-64A7-6C983D2D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14" y="854696"/>
            <a:ext cx="4565885" cy="590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DD92C4-D802-B36E-C7BD-7E281029A8FD}"/>
              </a:ext>
            </a:extLst>
          </p:cNvPr>
          <p:cNvSpPr txBox="1"/>
          <p:nvPr/>
        </p:nvSpPr>
        <p:spPr>
          <a:xfrm>
            <a:off x="1771646" y="-25400"/>
            <a:ext cx="4397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3ReadXMLSpecificElements.aspx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ECE58-8DB1-C2D4-60BB-3883A08A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56918"/>
            <a:ext cx="3276600" cy="2827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4FE97-30AB-5909-14AB-B4DE2DFAF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84523"/>
            <a:ext cx="4397779" cy="3191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264EA-5922-158C-AA8A-78EFBCF0F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553710"/>
            <a:ext cx="1409772" cy="120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06701-D493-404E-F6B7-473620C31814}"/>
              </a:ext>
            </a:extLst>
          </p:cNvPr>
          <p:cNvSpPr txBox="1"/>
          <p:nvPr/>
        </p:nvSpPr>
        <p:spPr>
          <a:xfrm>
            <a:off x="8153400" y="-5090"/>
            <a:ext cx="4397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5ReadXMLSpecificElements.aspx</a:t>
            </a:r>
          </a:p>
        </p:txBody>
      </p:sp>
    </p:spTree>
    <p:extLst>
      <p:ext uri="{BB962C8B-B14F-4D97-AF65-F5344CB8AC3E}">
        <p14:creationId xmlns:p14="http://schemas.microsoft.com/office/powerpoint/2010/main" val="306154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513238-71E7-82CF-4845-705C871D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7" y="526158"/>
            <a:ext cx="3905451" cy="3370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775C06-688C-0F32-04E5-D14DC471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7" y="3896441"/>
            <a:ext cx="3905451" cy="2717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E22F3-7731-AE56-9D11-04677CE7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1" y="523221"/>
            <a:ext cx="2479409" cy="1770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C4E704-8204-AFB7-B166-D2E05E98E3F1}"/>
              </a:ext>
            </a:extLst>
          </p:cNvPr>
          <p:cNvSpPr txBox="1"/>
          <p:nvPr/>
        </p:nvSpPr>
        <p:spPr>
          <a:xfrm>
            <a:off x="2819400" y="0"/>
            <a:ext cx="4397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4ReadXMLSpecificElements.aspx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7E2DD6-D6B4-EA41-8306-A88C4223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76" y="5223310"/>
            <a:ext cx="3237628" cy="1076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03186F-567A-6FBE-B928-C4CF916F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704" y="383320"/>
            <a:ext cx="3479889" cy="30030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E84E12-229E-211F-20EC-74B735353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704" y="3386355"/>
            <a:ext cx="3479889" cy="2888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54D4A4-37C4-1BB2-88BE-C7B4AAC77B66}"/>
              </a:ext>
            </a:extLst>
          </p:cNvPr>
          <p:cNvSpPr txBox="1"/>
          <p:nvPr/>
        </p:nvSpPr>
        <p:spPr>
          <a:xfrm>
            <a:off x="6071485" y="6300290"/>
            <a:ext cx="5569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4ReadXMLSpecificElements_Modified.aspx</a:t>
            </a:r>
          </a:p>
        </p:txBody>
      </p:sp>
    </p:spTree>
    <p:extLst>
      <p:ext uri="{BB962C8B-B14F-4D97-AF65-F5344CB8AC3E}">
        <p14:creationId xmlns:p14="http://schemas.microsoft.com/office/powerpoint/2010/main" val="127374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1724F4-BCFF-170D-1256-A254BF60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39" y="3312110"/>
            <a:ext cx="3792707" cy="327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3D8B7-6841-0400-BFB8-AE4FA842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4436893" cy="51100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38F0B-BB64-8460-BC53-E4DDCBD6FF6A}"/>
              </a:ext>
            </a:extLst>
          </p:cNvPr>
          <p:cNvSpPr txBox="1"/>
          <p:nvPr/>
        </p:nvSpPr>
        <p:spPr>
          <a:xfrm>
            <a:off x="3886200" y="663773"/>
            <a:ext cx="4888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4ReadXMLSpecificElements_Modified1.aspx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E3780-E0EB-BC5A-70C0-08D7BFBBB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692" y="1679188"/>
            <a:ext cx="3067208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CB99D-6D19-473A-6C38-AB4AE28D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96" y="3981343"/>
            <a:ext cx="1955901" cy="74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77680-7508-7A29-2C34-B02A90B1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360108"/>
            <a:ext cx="3822925" cy="329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702E5-4DAA-B557-E483-14A23688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659175"/>
            <a:ext cx="3867349" cy="2736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0F30C1-4F18-4D5D-4493-2FBD918A5ABB}"/>
              </a:ext>
            </a:extLst>
          </p:cNvPr>
          <p:cNvSpPr txBox="1"/>
          <p:nvPr/>
        </p:nvSpPr>
        <p:spPr>
          <a:xfrm>
            <a:off x="4140945" y="3458123"/>
            <a:ext cx="3910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6FindXMLElements_Modified.aspx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6E2C7-1A5A-9AD2-3717-EEDB62C2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" y="2839637"/>
            <a:ext cx="3240442" cy="351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6C3C62-3DCA-DD2E-6B5A-385151D5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1" y="0"/>
            <a:ext cx="3276600" cy="2827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5CD806-956B-5FED-EE30-3365BC82F729}"/>
              </a:ext>
            </a:extLst>
          </p:cNvPr>
          <p:cNvSpPr txBox="1"/>
          <p:nvPr/>
        </p:nvSpPr>
        <p:spPr>
          <a:xfrm>
            <a:off x="3820007" y="244190"/>
            <a:ext cx="3010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6FindXMLElements.aspx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3AE073-9B43-AC12-7EBE-1190A3778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897" y="767410"/>
            <a:ext cx="387681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8992" y="228600"/>
            <a:ext cx="10073216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2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TestXml.aspx 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6DEA0-07EE-103E-F254-2C7FA50E9904}"/>
              </a:ext>
            </a:extLst>
          </p:cNvPr>
          <p:cNvSpPr txBox="1"/>
          <p:nvPr/>
        </p:nvSpPr>
        <p:spPr>
          <a:xfrm>
            <a:off x="1981200" y="1042575"/>
            <a:ext cx="7962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เพิ่ม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ในหน้า “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Source” 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&lt;%@ Page Language="C#"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AutoEventWireup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="true"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CodeFile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="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TestXml.aspx.cs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" Inherits="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TestXml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" %&gt;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&lt;!DOCTYPE html PUBLIC "-//W3C//DTD XHTML 1.0 Transitional//EN" "http://www.w3.org/TR/xhtml1/DTD/xhtml1-transitional.dtd"&gt;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&lt;html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xmlns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="http://www.w3.org/1999/xhtml"&gt;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&lt;head </a:t>
            </a:r>
            <a:r>
              <a:rPr lang="en-US" sz="20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runat</a:t>
            </a: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="server"&gt;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&lt;title&gt;Test Reading XML&lt;/title&gt;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&lt;/head&gt;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&lt;body&gt;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&lt;form id="form1"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runat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="server"&gt;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&lt;div&gt;</a:t>
            </a:r>
            <a:b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</a:t>
            </a:r>
            <a:r>
              <a:rPr lang="en-US" sz="20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asp:Xml</a:t>
            </a: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ID="</a:t>
            </a:r>
            <a:r>
              <a:rPr lang="en-US" sz="20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myXml</a:t>
            </a: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" </a:t>
            </a:r>
            <a:r>
              <a:rPr lang="en-US" sz="20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runat</a:t>
            </a: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="server"&gt;&lt;/</a:t>
            </a:r>
            <a:r>
              <a:rPr lang="en-US" sz="20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asp:Xml</a:t>
            </a: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  <a:b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&lt;/div&gt;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&lt;/form&gt;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&lt;/body&gt;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&lt;/html&gt;</a:t>
            </a:r>
            <a:endParaRPr lang="en-US" sz="2000" dirty="0">
              <a:solidFill>
                <a:srgbClr val="CC0066"/>
              </a:solidFill>
            </a:endParaRP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803BD72B-0D3B-4265-19DA-C076C3ACE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3080"/>
            <a:ext cx="1011323" cy="9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6185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ACC529-F3A0-C9FE-FC94-61340367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824537"/>
            <a:ext cx="4623493" cy="3079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D4FD7-C172-6CC8-DC77-18373449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4" y="-4813"/>
            <a:ext cx="4442059" cy="3833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753DDC-C7B7-28D1-2B54-CBE58E9AD2D5}"/>
              </a:ext>
            </a:extLst>
          </p:cNvPr>
          <p:cNvSpPr txBox="1"/>
          <p:nvPr/>
        </p:nvSpPr>
        <p:spPr>
          <a:xfrm>
            <a:off x="2976881" y="199195"/>
            <a:ext cx="3880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7FindXMLNestedElements.aspx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1F29B-9584-615A-7957-5620DF19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81" y="787515"/>
            <a:ext cx="2527430" cy="1111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8D245-10B2-403D-2C3F-52FCC3435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91" y="423296"/>
            <a:ext cx="3795026" cy="3274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A66DD-7FEB-7157-6CC5-ED14FACFC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90" y="3698287"/>
            <a:ext cx="4997918" cy="31219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08B701-36B2-D9D6-C85B-BE59326E8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224" y="460805"/>
            <a:ext cx="3065746" cy="7141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B1AC5E-56D5-649B-C71B-16F8CE8B83A7}"/>
              </a:ext>
            </a:extLst>
          </p:cNvPr>
          <p:cNvSpPr txBox="1"/>
          <p:nvPr/>
        </p:nvSpPr>
        <p:spPr>
          <a:xfrm>
            <a:off x="8204204" y="-34177"/>
            <a:ext cx="3013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8SortXMLElements.aspx</a:t>
            </a:r>
          </a:p>
        </p:txBody>
      </p:sp>
    </p:spTree>
    <p:extLst>
      <p:ext uri="{BB962C8B-B14F-4D97-AF65-F5344CB8AC3E}">
        <p14:creationId xmlns:p14="http://schemas.microsoft.com/office/powerpoint/2010/main" val="2852745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389FD8-E2FF-18AE-4A9A-B889666D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2" y="990600"/>
            <a:ext cx="4300578" cy="5406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47B10-C23E-AF84-F55A-97346E49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899" y="990600"/>
            <a:ext cx="4170621" cy="540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06A4B-838A-5B60-FFB4-8871FAE7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520" y="1016000"/>
            <a:ext cx="3505380" cy="1511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1C99E-2CE0-0271-CF77-DB0DF274919E}"/>
              </a:ext>
            </a:extLst>
          </p:cNvPr>
          <p:cNvSpPr txBox="1"/>
          <p:nvPr/>
        </p:nvSpPr>
        <p:spPr>
          <a:xfrm>
            <a:off x="5334000" y="231170"/>
            <a:ext cx="3880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na" panose="00000500000000000000" pitchFamily="2" charset="-34"/>
                <a:cs typeface="Lana" panose="00000500000000000000" pitchFamily="2" charset="-34"/>
              </a:rPr>
              <a:t>ReadUsedCars.aspx</a:t>
            </a:r>
          </a:p>
        </p:txBody>
      </p:sp>
    </p:spTree>
    <p:extLst>
      <p:ext uri="{BB962C8B-B14F-4D97-AF65-F5344CB8AC3E}">
        <p14:creationId xmlns:p14="http://schemas.microsoft.com/office/powerpoint/2010/main" val="1584230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09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257800" y="38862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 err="1">
                <a:latin typeface="Lana" panose="00000500000000000000" pitchFamily="2" charset="-34"/>
                <a:cs typeface="Lana" panose="00000500000000000000" pitchFamily="2" charset="-34"/>
              </a:rPr>
              <a:t>LinQ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 XML</a:t>
            </a:r>
            <a:b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&lt;Leaning Service&gt;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C2F9DD80-F9D8-898A-BDCC-6E321B86C8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17" y="3450539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3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FC788B-9263-D097-8DAA-092F0614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09" y="3491349"/>
            <a:ext cx="3708591" cy="2743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DCB0E-6E1C-2A96-CA90-D32614D6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143000"/>
            <a:ext cx="3765744" cy="5061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49F6C-F961-DB98-7BDC-31292B1D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199" y="1600200"/>
            <a:ext cx="3206915" cy="1733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AAE2A8-1E43-7F3A-115C-0EC46C962C5F}"/>
              </a:ext>
            </a:extLst>
          </p:cNvPr>
          <p:cNvSpPr txBox="1"/>
          <p:nvPr/>
        </p:nvSpPr>
        <p:spPr>
          <a:xfrm>
            <a:off x="2971800" y="1143000"/>
            <a:ext cx="3880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ana" panose="00000500000000000000" pitchFamily="2" charset="-34"/>
                <a:cs typeface="Lana" panose="00000500000000000000" pitchFamily="2" charset="-34"/>
              </a:rPr>
              <a:t>LeasingService.asmx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7C9D9CD-B2C9-A26E-7798-B9970E973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8" y="990600"/>
            <a:ext cx="167172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5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10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257800" y="38862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 err="1">
                <a:latin typeface="Lana" panose="00000500000000000000" pitchFamily="2" charset="-34"/>
                <a:cs typeface="Lana" panose="00000500000000000000" pitchFamily="2" charset="-34"/>
              </a:rPr>
              <a:t>LinQ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 XML</a:t>
            </a:r>
            <a:b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&lt;</a:t>
            </a:r>
            <a:r>
              <a:rPr lang="en-US" sz="6000" dirty="0" err="1">
                <a:latin typeface="Lana" panose="00000500000000000000" pitchFamily="2" charset="-34"/>
                <a:cs typeface="Lana" panose="00000500000000000000" pitchFamily="2" charset="-34"/>
              </a:rPr>
              <a:t>TorAutoCar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&gt;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7C609912-78CA-7A51-E1C6-366695824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50539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22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D4114F-7D54-BA25-06C7-928BD297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1" y="0"/>
            <a:ext cx="3401877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84DCCB-9513-4262-8D4C-7977DFBB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20" y="32084"/>
            <a:ext cx="3451068" cy="6368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72D5BD-C26F-A06C-3282-00F37F15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2084"/>
            <a:ext cx="3389153" cy="6368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4632F-2F73-6250-6B77-8D1BF41B3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1943035"/>
            <a:ext cx="2902099" cy="2514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0BDF3-7F7C-B792-F1D4-62C020413F7B}"/>
              </a:ext>
            </a:extLst>
          </p:cNvPr>
          <p:cNvSpPr txBox="1"/>
          <p:nvPr/>
        </p:nvSpPr>
        <p:spPr>
          <a:xfrm>
            <a:off x="10058400" y="1295400"/>
            <a:ext cx="3880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Lana" panose="00000500000000000000" pitchFamily="2" charset="-34"/>
                <a:cs typeface="Lana" panose="00000500000000000000" pitchFamily="2" charset="-34"/>
              </a:rPr>
              <a:t>TorAutoCars.xml</a:t>
            </a:r>
          </a:p>
        </p:txBody>
      </p:sp>
    </p:spTree>
    <p:extLst>
      <p:ext uri="{BB962C8B-B14F-4D97-AF65-F5344CB8AC3E}">
        <p14:creationId xmlns:p14="http://schemas.microsoft.com/office/powerpoint/2010/main" val="3009446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75F11-1BDC-6304-6EF3-0377E5D4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94"/>
          <a:stretch/>
        </p:blipFill>
        <p:spPr>
          <a:xfrm>
            <a:off x="11430" y="826082"/>
            <a:ext cx="5173331" cy="576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9B295-89CE-97AD-458A-E8249F18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61" y="870170"/>
            <a:ext cx="7151370" cy="5676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794B4E-9BF4-82F6-AF72-998DA564DF3C}"/>
              </a:ext>
            </a:extLst>
          </p:cNvPr>
          <p:cNvSpPr txBox="1"/>
          <p:nvPr/>
        </p:nvSpPr>
        <p:spPr>
          <a:xfrm>
            <a:off x="4880397" y="258773"/>
            <a:ext cx="388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Lana" panose="00000500000000000000" pitchFamily="2" charset="-34"/>
                <a:cs typeface="Lana" panose="00000500000000000000" pitchFamily="2" charset="-34"/>
              </a:rPr>
              <a:t>TorAutoCar.aspx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4A562E65-C75B-2C3A-1597-D6BDB2BDBF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82407"/>
            <a:ext cx="1507774" cy="14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E4FF4-FBCA-B7DD-99FB-D682CD7E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2" y="1836"/>
            <a:ext cx="5886753" cy="4959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95D2-65C4-FACE-B2DB-B5707158B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1"/>
          <a:stretch/>
        </p:blipFill>
        <p:spPr>
          <a:xfrm>
            <a:off x="6441195" y="78036"/>
            <a:ext cx="5264421" cy="296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E76CD-F9DC-6DE1-55A7-F0C893CE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036736"/>
            <a:ext cx="5200704" cy="359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7AE44-5D8C-8571-F765-15791B7A279E}"/>
              </a:ext>
            </a:extLst>
          </p:cNvPr>
          <p:cNvSpPr txBox="1"/>
          <p:nvPr/>
        </p:nvSpPr>
        <p:spPr>
          <a:xfrm>
            <a:off x="8153400" y="3962400"/>
            <a:ext cx="156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dropdownlist</a:t>
            </a:r>
            <a:endParaRPr lang="en-US" dirty="0">
              <a:solidFill>
                <a:srgbClr val="CC00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D752-544D-396B-10EE-15839190262B}"/>
              </a:ext>
            </a:extLst>
          </p:cNvPr>
          <p:cNvSpPr txBox="1"/>
          <p:nvPr/>
        </p:nvSpPr>
        <p:spPr>
          <a:xfrm>
            <a:off x="3280197" y="5489959"/>
            <a:ext cx="388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Lana" panose="00000500000000000000" pitchFamily="2" charset="-34"/>
                <a:cs typeface="Lana" panose="00000500000000000000" pitchFamily="2" charset="-34"/>
              </a:rPr>
              <a:t>TorAutoCar.aspx</a:t>
            </a:r>
          </a:p>
        </p:txBody>
      </p:sp>
      <p:pic>
        <p:nvPicPr>
          <p:cNvPr id="3" name="Picture 2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3178CD24-C533-51D1-3331-FCB64F7D9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313593"/>
            <a:ext cx="1507774" cy="14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11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257800" y="38862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 err="1">
                <a:latin typeface="Lana" panose="00000500000000000000" pitchFamily="2" charset="-34"/>
                <a:cs typeface="Lana" panose="00000500000000000000" pitchFamily="2" charset="-34"/>
              </a:rPr>
              <a:t>LinQ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 XML</a:t>
            </a:r>
            <a:b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&lt;Register&gt;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824EAAA4-F671-E986-7913-6124F559D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7" y="3429000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3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A4AC2-309E-74B5-A0D4-1F3EA61D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504"/>
            <a:ext cx="6021397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AABE4-B94B-D137-3060-1E98FB00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33" y="479896"/>
            <a:ext cx="6111564" cy="5638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092ED-CC2F-BE46-5358-53E9146B70D3}"/>
              </a:ext>
            </a:extLst>
          </p:cNvPr>
          <p:cNvSpPr txBox="1"/>
          <p:nvPr/>
        </p:nvSpPr>
        <p:spPr>
          <a:xfrm>
            <a:off x="4816287" y="38100"/>
            <a:ext cx="2400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Lana" panose="00000500000000000000" pitchFamily="2" charset="-34"/>
                <a:cs typeface="Lana" panose="00000500000000000000" pitchFamily="2" charset="-34"/>
              </a:rPr>
              <a:t>Register.xml</a:t>
            </a:r>
          </a:p>
        </p:txBody>
      </p:sp>
    </p:spTree>
    <p:extLst>
      <p:ext uri="{BB962C8B-B14F-4D97-AF65-F5344CB8AC3E}">
        <p14:creationId xmlns:p14="http://schemas.microsoft.com/office/powerpoint/2010/main" val="14252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26670"/>
            <a:ext cx="4450200" cy="763600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3 </a:t>
            </a:r>
            <a:br>
              <a:rPr lang="en-US" sz="32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เพิ่ม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ในไฟล์ “</a:t>
            </a:r>
            <a:r>
              <a:rPr lang="en-US" sz="24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TestXml.aspx.cs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” </a:t>
            </a:r>
            <a:endParaRPr lang="en-US" sz="32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92FB2-56A8-C92D-BA0A-010518AD6324}"/>
              </a:ext>
            </a:extLst>
          </p:cNvPr>
          <p:cNvSpPr txBox="1"/>
          <p:nvPr/>
        </p:nvSpPr>
        <p:spPr>
          <a:xfrm>
            <a:off x="1219200" y="1066800"/>
            <a:ext cx="52578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System;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System.Collections.Generic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System.Linq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System.Web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System.Web.UI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System.Web.UI.WebControls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System.Data</a:t>
            </a: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System.Xml</a:t>
            </a: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  <a:b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using </a:t>
            </a:r>
            <a:r>
              <a:rPr lang="en-US" sz="2000" dirty="0" err="1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System.Xml.Xsl</a:t>
            </a:r>
            <a:r>
              <a:rPr lang="en-US" sz="2000" dirty="0">
                <a:solidFill>
                  <a:srgbClr val="FF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;</a:t>
            </a:r>
          </a:p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public partial class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TestXml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: </a:t>
            </a:r>
            <a:r>
              <a:rPr lang="en-US" sz="2000" dirty="0" err="1">
                <a:latin typeface="Lana" panose="00000500000000000000" pitchFamily="2" charset="-34"/>
                <a:cs typeface="Lana" panose="00000500000000000000" pitchFamily="2" charset="-34"/>
              </a:rPr>
              <a:t>System.Web.UI.Page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{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protected void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Page_Load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XmlDocument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doc = new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XmlDocument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String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XmlURL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Server.MapPath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("~/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App_Data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/test.xml");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doc.Load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XmlURL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myXml.Document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doc;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}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2000" dirty="0">
              <a:solidFill>
                <a:srgbClr val="CC0066"/>
              </a:solidFill>
            </a:endParaRPr>
          </a:p>
          <a:p>
            <a:endParaRPr lang="en-US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5FFCB67-2B26-82CF-ABDF-B34B2F043EE8}"/>
              </a:ext>
            </a:extLst>
          </p:cNvPr>
          <p:cNvSpPr txBox="1">
            <a:spLocks noChangeArrowheads="1"/>
          </p:cNvSpPr>
          <p:nvPr/>
        </p:nvSpPr>
        <p:spPr>
          <a:xfrm>
            <a:off x="6308993" y="152400"/>
            <a:ext cx="4892407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b="1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4 </a:t>
            </a:r>
            <a:br>
              <a:rPr lang="en-US" sz="32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ตั้งค่า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TestXml.aspx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Start page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แล้วทดลอง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โปรแกรม ผลลัพธ์แสดงดังนี้</a:t>
            </a:r>
            <a:endParaRPr lang="en-US" sz="32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16F7BD6-C1AA-C9AF-0642-65FE42B1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828800"/>
            <a:ext cx="6326459" cy="202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FFB34E01-EDB7-8EBF-73C1-4C8A1B85F8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46265"/>
            <a:ext cx="1202622" cy="11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04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7CDEE-1C51-8A05-9410-7B230526A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6737086" cy="5812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6FEF6-8D75-4DFB-A10C-66B108A2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01" y="609600"/>
            <a:ext cx="5628886" cy="5812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49349-AB49-6B32-E086-629B53808CB4}"/>
              </a:ext>
            </a:extLst>
          </p:cNvPr>
          <p:cNvSpPr txBox="1"/>
          <p:nvPr/>
        </p:nvSpPr>
        <p:spPr>
          <a:xfrm>
            <a:off x="4895754" y="50843"/>
            <a:ext cx="2400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Lana" panose="00000500000000000000" pitchFamily="2" charset="-34"/>
                <a:cs typeface="Lana" panose="00000500000000000000" pitchFamily="2" charset="-34"/>
              </a:rPr>
              <a:t>Register.xml</a:t>
            </a:r>
          </a:p>
        </p:txBody>
      </p:sp>
    </p:spTree>
    <p:extLst>
      <p:ext uri="{BB962C8B-B14F-4D97-AF65-F5344CB8AC3E}">
        <p14:creationId xmlns:p14="http://schemas.microsoft.com/office/powerpoint/2010/main" val="1030602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E885B-7622-036A-39D8-35A3D396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3" y="609600"/>
            <a:ext cx="6192738" cy="563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AF2F4-6653-FFFF-38A7-6A6ADE5E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88" y="609600"/>
            <a:ext cx="5832498" cy="563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2C9DA-57C2-1B6B-F9F8-94FD3375DECE}"/>
              </a:ext>
            </a:extLst>
          </p:cNvPr>
          <p:cNvSpPr txBox="1"/>
          <p:nvPr/>
        </p:nvSpPr>
        <p:spPr>
          <a:xfrm>
            <a:off x="4895754" y="76200"/>
            <a:ext cx="2400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Lana" panose="00000500000000000000" pitchFamily="2" charset="-34"/>
                <a:cs typeface="Lana" panose="00000500000000000000" pitchFamily="2" charset="-34"/>
              </a:rPr>
              <a:t>Register.xml</a:t>
            </a:r>
          </a:p>
        </p:txBody>
      </p:sp>
    </p:spTree>
    <p:extLst>
      <p:ext uri="{BB962C8B-B14F-4D97-AF65-F5344CB8AC3E}">
        <p14:creationId xmlns:p14="http://schemas.microsoft.com/office/powerpoint/2010/main" val="3688411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A99B9-4BDF-CFCC-40BF-1BC09BB2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5411"/>
            <a:ext cx="6929186" cy="6087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03B114-1C1A-4171-1779-34BB54B58BCB}"/>
              </a:ext>
            </a:extLst>
          </p:cNvPr>
          <p:cNvSpPr txBox="1"/>
          <p:nvPr/>
        </p:nvSpPr>
        <p:spPr>
          <a:xfrm>
            <a:off x="4895754" y="76200"/>
            <a:ext cx="2400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Lana" panose="00000500000000000000" pitchFamily="2" charset="-34"/>
                <a:cs typeface="Lana" panose="00000500000000000000" pitchFamily="2" charset="-34"/>
              </a:rPr>
              <a:t>Register.xml</a:t>
            </a:r>
          </a:p>
        </p:txBody>
      </p:sp>
    </p:spTree>
    <p:extLst>
      <p:ext uri="{BB962C8B-B14F-4D97-AF65-F5344CB8AC3E}">
        <p14:creationId xmlns:p14="http://schemas.microsoft.com/office/powerpoint/2010/main" val="207887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784E8-39DA-5C0A-5851-8409C25D9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>
          <a:xfrm>
            <a:off x="76200" y="711560"/>
            <a:ext cx="5625329" cy="614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98CC9-9F99-B292-354B-6656BE54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29" y="756535"/>
            <a:ext cx="6667672" cy="5568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927F5-7C67-4065-3001-FB9E5C9221E7}"/>
              </a:ext>
            </a:extLst>
          </p:cNvPr>
          <p:cNvSpPr txBox="1"/>
          <p:nvPr/>
        </p:nvSpPr>
        <p:spPr>
          <a:xfrm>
            <a:off x="4880397" y="258773"/>
            <a:ext cx="388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Lana" panose="00000500000000000000" pitchFamily="2" charset="-34"/>
                <a:cs typeface="Lana" panose="00000500000000000000" pitchFamily="2" charset="-34"/>
              </a:rPr>
              <a:t>Register.aspx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D3BBCE02-8129-A82F-7FD8-D306EF7DC0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2635"/>
            <a:ext cx="151251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43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67090-9B07-31DC-8AF6-E6DFFAC5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" y="1051734"/>
            <a:ext cx="6515415" cy="546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693E2A-6407-68BF-CF9B-F5DE1334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109837"/>
            <a:ext cx="5867400" cy="5411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7349A-4239-7E12-F848-395B11866F21}"/>
              </a:ext>
            </a:extLst>
          </p:cNvPr>
          <p:cNvSpPr txBox="1"/>
          <p:nvPr/>
        </p:nvSpPr>
        <p:spPr>
          <a:xfrm>
            <a:off x="4880397" y="258773"/>
            <a:ext cx="388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Lana" panose="00000500000000000000" pitchFamily="2" charset="-34"/>
                <a:cs typeface="Lana" panose="00000500000000000000" pitchFamily="2" charset="-34"/>
              </a:rPr>
              <a:t>Register.aspx</a:t>
            </a:r>
          </a:p>
        </p:txBody>
      </p:sp>
      <p:pic>
        <p:nvPicPr>
          <p:cNvPr id="3" name="Picture 2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F69677D2-635C-16E2-FA2A-69985B49C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635"/>
            <a:ext cx="1283916" cy="12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9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12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257800" y="3886200"/>
            <a:ext cx="6400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SOA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824EAAA4-F671-E986-7913-6124F559D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7" y="3429000"/>
            <a:ext cx="2137165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3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C6EA4D0-54B6-86AF-0B46-37CAFD1ED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106572"/>
            <a:ext cx="2137165" cy="2045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0DBD1-F6BA-AE3E-D88F-68B06297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92" y="211137"/>
            <a:ext cx="6830016" cy="2895600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152400" y="3276600"/>
            <a:ext cx="12496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สิ่งที่สำคัญของ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2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ส่วน คือ การเข้าใช้งานผ่าน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interface, implementation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เขียนโปรแกรม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ข้อดีการพัฒนาแนวนี้คือถ้าเรามี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logic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ใฟหม่ก็สามารถเขียน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implementation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 ข้างนอกแล้วนำมาทำได้โดยไม่กระทบ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interface</a:t>
            </a:r>
            <a:endParaRPr lang="th-TH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คอนเซป คือ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write one (java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เขียนครั้งเดียว),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access from anywhere (run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ที่ไหนก็ได้)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เขียนที่เดียวเมื่อ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deploy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ไป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dic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.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สามารถ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access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ที่ไหนก็ได้ผ่าน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interface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ได้หลายแบบ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ทั้งสามแบบเรียก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interface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ว่า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proxy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	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1. New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ที่พัฒนาในก้อนเดียว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	2.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Weapper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Legacy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พัฒนา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มาอีกอันและพัฒนาอีกอันมาเชื่อมกันด้วย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logic 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	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3. Composite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อยู่ต้องการลิงก์เข้ากับอีก 3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และเอามาทำเป็น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เดียวกัน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1575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C6EA4D0-54B6-86AF-0B46-37CAFD1ED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106572"/>
            <a:ext cx="2137165" cy="2045722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685800" y="2209800"/>
            <a:ext cx="115062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สรุป </a:t>
            </a: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web Service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ใช้หลักการ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ในเชิงบริการไม่ขึ้นอยู่กับภาษา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connection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ที่ได้รับความนิยม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ตามสถาปัตยกรรมเชิงบริการ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เน้นให้บรรลุเป้าหมายเรื่องของ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loose coupling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เข้าใจ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protocol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เดิม เช่น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HTTP, XML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เป็นแพลตฟอร์ม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independent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ไม่ต้องคำนึกถึงว่าจะเชื่อมต่อแพลตฟอร์มอะไรเพราะมีอิสระจากทุกอย่างผ่าน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interface</a:t>
            </a:r>
          </a:p>
        </p:txBody>
      </p:sp>
    </p:spTree>
    <p:extLst>
      <p:ext uri="{BB962C8B-B14F-4D97-AF65-F5344CB8AC3E}">
        <p14:creationId xmlns:p14="http://schemas.microsoft.com/office/powerpoint/2010/main" val="3043481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C6EA4D0-54B6-86AF-0B46-37CAFD1ED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8458" y="-385719"/>
            <a:ext cx="2057400" cy="2045722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11430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1. ถ้าไม่ใช้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จะทำ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ได้ไหม?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เทคโนโลยี เช่น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corda, RMI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อาศัยหลักการของ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และการ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publish Standard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iterface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สามารถทำ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aggregation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ได้เพราะมี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technology coupling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ตอบสนองหลักการขายของ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ได้ระดับหนึ่งเท่านั้น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2. อะไรที่ต้องมีในแอปพลิเคชันจึงถือว่าเป็นไปตาม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ถ้า/ม่มีจะไม่เป็น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ต้องมี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เพราะเป็น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builing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block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การออกแบบ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ต้องคำนึกถึงหลักการต่างๆ 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เช่น การมี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loose coupling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การมี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graunity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ที่เหมาะสมกับการให้บริการ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3. ถ้าแอปพลิเคชันเรียกใช้งาน 1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ถือว่าเป็น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ไหม?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ถือว่าเป็นแต่การสร้างแอปและ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ต้องคำนึกถึงหลักการของ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</a:t>
            </a:r>
          </a:p>
          <a:p>
            <a:pPr marL="139700" indent="0">
              <a:buNone/>
            </a:pP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4.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จำเป็นต้อง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resure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โดยผู้อื่นหรือไม่ ถ้าไม่สร้างไว้ใช้เองจะถือว่าเป็นไปตามหลักการของ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หรือไม่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การกำหนด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สามารถใชเ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reusalaility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เป็นแนวทางได้ หากฟังก์ชันหนึ่งถูกใช้ซ้ำๆ หลายแอปจะกำหนดเป็น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แต่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reusalaility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ไม่ใช่สาเหตุเดียวในการสร้าง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759211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381000" y="1676400"/>
            <a:ext cx="11582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5. service, object, software component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เหมือนหรือต่างกันอย่างไร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หลักการทำงาน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คล้ายกันหลักการทำงานของ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obj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soft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ตรงการติดต่อส่วนประกอบในระบบผ่าน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API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ที่แยกออกมาจากส่วน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และสนับสนุน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reuse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มีความแตกต่างกันในแง่มุม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granularity, reuse</a:t>
            </a:r>
          </a:p>
          <a:p>
            <a:pPr marL="139700" indent="0">
              <a:buNone/>
            </a:pP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6.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จะมาแทนที่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Obj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soft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ไหม?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-ตอบ-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ไม่ได้จะมาแทนที่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Obj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สามารถใช้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Obj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เป็นเทคโนโลยีในการพัฒนาส่วน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</a:t>
            </a:r>
          </a:p>
          <a:p>
            <a:pPr marL="139700" indent="0">
              <a:buNone/>
            </a:pP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7. ควรเริ่มทำ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when?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-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ตอบ- องค์กรสามารถปรับตัวและเริ่มทําได้เลยจะทําให้องค์กรด็มีความได้เปรียบ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เริ่มจากการทํา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Pilot Project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เล็กๆ โดยทําเป็น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Intra system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และขยายเป็น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Internal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และใหญู่ขั้นเป็น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Externat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5Service 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7C65F559-F77A-4238-7D75-79561E577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000" y="0"/>
            <a:ext cx="2057400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3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2;p40">
            <a:extLst>
              <a:ext uri="{FF2B5EF4-FFF2-40B4-BE49-F238E27FC236}">
                <a16:creationId xmlns:a16="http://schemas.microsoft.com/office/drawing/2014/main" id="{0690E046-4DF3-285B-F26F-3ED0B8B67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1600200"/>
            <a:ext cx="1496533" cy="1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40">
            <a:extLst>
              <a:ext uri="{FF2B5EF4-FFF2-40B4-BE49-F238E27FC236}">
                <a16:creationId xmlns:a16="http://schemas.microsoft.com/office/drawing/2014/main" id="{1F45750A-0F81-3291-7C87-B05C8DB0470F}"/>
              </a:ext>
            </a:extLst>
          </p:cNvPr>
          <p:cNvSpPr txBox="1">
            <a:spLocks/>
          </p:cNvSpPr>
          <p:nvPr/>
        </p:nvSpPr>
        <p:spPr>
          <a:xfrm>
            <a:off x="7756267" y="1764200"/>
            <a:ext cx="122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Lana" panose="00000500000000000000" pitchFamily="2" charset="-34"/>
                <a:cs typeface="Lana" panose="00000500000000000000" pitchFamily="2" charset="-34"/>
              </a:rPr>
              <a:t>02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C835BD5-E1A7-F585-4332-77750878C212}"/>
              </a:ext>
            </a:extLst>
          </p:cNvPr>
          <p:cNvSpPr txBox="1">
            <a:spLocks/>
          </p:cNvSpPr>
          <p:nvPr/>
        </p:nvSpPr>
        <p:spPr>
          <a:xfrm>
            <a:off x="5673867" y="2988208"/>
            <a:ext cx="5388800" cy="1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69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Login In </a:t>
            </a:r>
            <a:r>
              <a:rPr lang="th-TH" sz="6000" dirty="0">
                <a:latin typeface="Lana" panose="00000500000000000000" pitchFamily="2" charset="-34"/>
                <a:cs typeface="Lana" panose="00000500000000000000" pitchFamily="2" charset="-34"/>
              </a:rPr>
              <a:t>โดยใช้ </a:t>
            </a:r>
            <a:r>
              <a:rPr lang="en-US" sz="6000" dirty="0">
                <a:latin typeface="Lana" panose="00000500000000000000" pitchFamily="2" charset="-34"/>
                <a:cs typeface="Lana" panose="00000500000000000000" pitchFamily="2" charset="-34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407688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152400" y="609600"/>
            <a:ext cx="11353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SOA : </a:t>
            </a:r>
            <a:r>
              <a:rPr lang="en-US" sz="2400" b="1" dirty="0" err="1">
                <a:latin typeface="Lana" panose="00000500000000000000" pitchFamily="2" charset="-34"/>
                <a:cs typeface="Lana" panose="00000500000000000000" pitchFamily="2" charset="-34"/>
              </a:rPr>
              <a:t>Relatted</a:t>
            </a: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b="1" dirty="0" err="1">
                <a:latin typeface="Lana" panose="00000500000000000000" pitchFamily="2" charset="-34"/>
                <a:cs typeface="Lana" panose="00000500000000000000" pitchFamily="2" charset="-34"/>
              </a:rPr>
              <a:t>Technobgy</a:t>
            </a: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ขยายความ 50</a:t>
            </a: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A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ต่อจากเดิม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RPC-Remote Produced Call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เป็นบริการจาก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entity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ที่อยู่นอกขอบเขตของระยยส่วนใหญ่วางไว้เป็น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Proxy,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servier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สมัยก่อนจะเป็น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JAVA, RMI, MS COM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ทำงานอย่างไร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523C622-4CCD-39E9-8D49-B834EBA43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900" y="5257800"/>
            <a:ext cx="2057400" cy="2045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F44DA-4E02-5464-D7BC-73AEA9D5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76400"/>
            <a:ext cx="6964425" cy="48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6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1524000" y="762000"/>
            <a:ext cx="11353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XML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คืออะไร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ย่อมาจาก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Extensible Markup Language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Morkup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Language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Tag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คล้ายกับ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HTML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ออกแบบมาให้ใช้อธิบายข้อมูลต่างๆ ผู้ใช้กําหนด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Tag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ได้เอง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ประกอบ ด้วย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XML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Docunent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XML schema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ใช้ไฟล์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Documnt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Type Definition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หรือ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XMLSchema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อธิบายโครงสร้าง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Tag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ที่ใช้ใน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XMLDocument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ได้รับการดูแลโดย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W3C</a:t>
            </a:r>
          </a:p>
          <a:p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SOAP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คืออะไร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Protocol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ในการสื่อสารระหว่าง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Application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กําหนดรูปแบบในการส่งข้อความผ่าน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Internet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ไม่ขึ้นกับแพลตฟอร์มและภาษาคอมพิวเตอร์ที่พัฒนา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มีโครงสร้าง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 XML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SOAP Message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ส่งข้อความผ่านอินเตอร์เน็ตเมื่อใช้ร่วมกับ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ส่งผ่าน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Firewall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ได้รับการดูแลโดย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W3C</a:t>
            </a: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30E2F45-185D-8095-3EFA-D27982CCA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900" y="5257800"/>
            <a:ext cx="2057400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60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304800" y="1054118"/>
            <a:ext cx="11353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53A84CBD-EACF-CDD3-17C1-6F73901F8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900" y="5257800"/>
            <a:ext cx="2057400" cy="2045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BB877-E04E-0992-09F6-AB939BE5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02" y="115549"/>
            <a:ext cx="8991600" cy="331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500E2-E3FE-7FEF-0A64-380BD5FDB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06" y="3531529"/>
            <a:ext cx="8960796" cy="34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86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311285" y="0"/>
            <a:ext cx="11353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3. SOAP with Attachment (SWA)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สามารถส่งรูปได้ไม่จําเป็นต้องเป็นข้อความ </a:t>
            </a:r>
            <a:r>
              <a:rPr lang="en-US" sz="2400" dirty="0" err="1">
                <a:latin typeface="Lana" panose="00000500000000000000" pitchFamily="2" charset="-34"/>
                <a:cs typeface="Lana" panose="00000500000000000000" pitchFamily="2" charset="-34"/>
              </a:rPr>
              <a:t>lmage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,MP3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เป็นการส่งขนาดใหญ่ 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อาศัย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URL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เพื่อลิงก์ไปส่วนที่แอคแทคอยู่ที่ส่งไปด้วยกัน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ได้รับการดูแลโดย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W3C</a:t>
            </a:r>
            <a:endParaRPr lang="th-TH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endParaRPr lang="th-TH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Web </a:t>
            </a:r>
            <a:r>
              <a:rPr lang="en-US" sz="2400" b="1" dirty="0" err="1">
                <a:latin typeface="Lana" panose="00000500000000000000" pitchFamily="2" charset="-34"/>
                <a:cs typeface="Lana" panose="00000500000000000000" pitchFamily="2" charset="-34"/>
              </a:rPr>
              <a:t>Serice</a:t>
            </a: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คืออะไร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เป็นทางเลือกของ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Connection Technology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ในการ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 S0A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ใช้มาตราฐานและเทคโนโลยีร่วมสมัยพื้นฐาน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XML, XML Schema, S0AP, WSDL, UDDI, HTTP transport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3.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มีการกําหนดให้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Service Architecture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service Stack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เพื่อขยายขีความสามารถในอนาคต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53A84CBD-EACF-CDD3-17C1-6F73901F8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900" y="5257800"/>
            <a:ext cx="2057400" cy="2045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021F9-1A4B-A50B-A2CE-EBB6B9D9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298" y="9233"/>
            <a:ext cx="3377119" cy="279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BF7F6-684A-4A04-471E-FE8F64B4E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41" y="3883165"/>
            <a:ext cx="8115717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6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>
            <a:extLst>
              <a:ext uri="{FF2B5EF4-FFF2-40B4-BE49-F238E27FC236}">
                <a16:creationId xmlns:a16="http://schemas.microsoft.com/office/drawing/2014/main" id="{92F6A0FF-3EBE-BAF5-3C19-B1F0A564C7CA}"/>
              </a:ext>
            </a:extLst>
          </p:cNvPr>
          <p:cNvSpPr txBox="1">
            <a:spLocks/>
          </p:cNvSpPr>
          <p:nvPr/>
        </p:nvSpPr>
        <p:spPr>
          <a:xfrm>
            <a:off x="304800" y="1054118"/>
            <a:ext cx="11353800" cy="17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●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"/>
              <a:buChar char="○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alanquin"/>
              <a:buChar char="■"/>
              <a:defRPr sz="1400" b="0" i="0" u="none" strike="noStrike" cap="none">
                <a:solidFill>
                  <a:schemeClr val="lt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139700" indent="0">
              <a:buNone/>
            </a:pP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บทสรุป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Web service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ESB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เป็นเทคโนโลยีที่ได้รับความนิยมในการ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หลักการของ</a:t>
            </a:r>
          </a:p>
          <a:p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S0A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ในองค์กร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มาตรฐานและเทคโนโลยีที่เกี่ยวข้องในการพัฒนาแบบ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มีมากมายและเพื่มขึ้นเรื่อยๆ</a:t>
            </a:r>
          </a:p>
          <a:p>
            <a:endParaRPr lang="th-TH" sz="24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marL="139700" indent="0">
              <a:buNone/>
            </a:pPr>
            <a:r>
              <a:rPr lang="en-US" sz="2400" b="1" dirty="0">
                <a:latin typeface="Lana" panose="00000500000000000000" pitchFamily="2" charset="-34"/>
                <a:cs typeface="Lana" panose="00000500000000000000" pitchFamily="2" charset="-34"/>
              </a:rPr>
              <a:t>Enterprise Service Bus </a:t>
            </a:r>
            <a:r>
              <a:rPr lang="th-TH" sz="2400" b="1" dirty="0">
                <a:latin typeface="Lana" panose="00000500000000000000" pitchFamily="2" charset="-34"/>
                <a:cs typeface="Lana" panose="00000500000000000000" pitchFamily="2" charset="-34"/>
              </a:rPr>
              <a:t>คือ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เป็นตัว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l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สนับสนุน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implement SOA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architecture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เอิ้อให้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Application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resource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ทํางานร่วมกันแบบองค์รวมในระดับ องค์กรธุรกิจ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มีช่องทางให้การต่างๆ เชื่อมต่อได้แบบ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Integrated Bus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ทั้งที่เป็น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และ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Non-SOA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โดยใช้มาตราฐานกลางร่วมกัน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มีระบบจัดการส่วนกลางให้เช่น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Security, QOS</a:t>
            </a:r>
          </a:p>
          <a:p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มี </a:t>
            </a:r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ESB Basic Architecture </a:t>
            </a:r>
            <a:r>
              <a:rPr lang="th-TH" sz="2400" dirty="0">
                <a:latin typeface="Lana" panose="00000500000000000000" pitchFamily="2" charset="-34"/>
                <a:cs typeface="Lana" panose="00000500000000000000" pitchFamily="2" charset="-34"/>
              </a:rPr>
              <a:t>เพื่อให้ผู้พัฒนาสามารถใช้อ้างอิงได้</a:t>
            </a:r>
            <a:endParaRPr lang="en-US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53A84CBD-EACF-CDD3-17C1-6F73901F8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900" y="5257800"/>
            <a:ext cx="2057400" cy="20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4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17817"/>
            <a:ext cx="5680604" cy="797131"/>
          </a:xfrm>
          <a:noFill/>
          <a:ln/>
        </p:spPr>
        <p:txBody>
          <a:bodyPr spcFirstLastPara="1" wrap="square" lIns="90488" tIns="44450" rIns="90488" bIns="4445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1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AllUser.xml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บันทึกไว้ในโฟล์เดอร์ </a:t>
            </a:r>
            <a:r>
              <a:rPr lang="en-US" sz="2400" dirty="0" err="1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App_Data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6DEA0-07EE-103E-F254-2C7FA50E9904}"/>
              </a:ext>
            </a:extLst>
          </p:cNvPr>
          <p:cNvSpPr txBox="1"/>
          <p:nvPr/>
        </p:nvSpPr>
        <p:spPr>
          <a:xfrm>
            <a:off x="1981200" y="2057400"/>
            <a:ext cx="39010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 &lt;?xml version="1.0" encoding="utf-8" ?&gt;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&lt;Staff&gt;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&lt;User&gt;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&lt;username&gt;admin&lt;/username&gt;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&lt;password&gt;admin&lt;/password&gt;</a:t>
            </a:r>
            <a:b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&lt;/User&gt;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&lt;User&gt;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&lt;username&gt;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&lt;/username&gt;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&lt;password&gt;</a:t>
            </a:r>
            <a:r>
              <a:rPr lang="en-US" sz="2000" dirty="0" err="1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nipat</a:t>
            </a: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&lt;/password&gt;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&lt;/User&gt;</a:t>
            </a:r>
            <a:b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&lt;/Staff&gt;</a:t>
            </a:r>
            <a:br>
              <a:rPr lang="en-US" sz="2000" dirty="0">
                <a:solidFill>
                  <a:srgbClr val="CC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2000" dirty="0">
              <a:solidFill>
                <a:srgbClr val="CC0066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0826E-D15F-354F-AE9F-62D046FA0D1F}"/>
              </a:ext>
            </a:extLst>
          </p:cNvPr>
          <p:cNvSpPr txBox="1">
            <a:spLocks noChangeArrowheads="1"/>
          </p:cNvSpPr>
          <p:nvPr/>
        </p:nvSpPr>
        <p:spPr>
          <a:xfrm>
            <a:off x="6439850" y="247732"/>
            <a:ext cx="3615796" cy="12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42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02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Login.aspx </a:t>
            </a:r>
            <a:b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CB248-361E-3DB3-2AD3-C0BDD9C2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833" y="2658514"/>
            <a:ext cx="3029790" cy="211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8ADD2-EBBA-1F4A-F2F2-85E771E22915}"/>
              </a:ext>
            </a:extLst>
          </p:cNvPr>
          <p:cNvSpPr txBox="1"/>
          <p:nvPr/>
        </p:nvSpPr>
        <p:spPr>
          <a:xfrm>
            <a:off x="7241428" y="1644282"/>
            <a:ext cx="251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2.1 เลือก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“login” </a:t>
            </a:r>
            <a:endParaRPr lang="th-TH" sz="20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กำหนด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format </a:t>
            </a:r>
            <a:r>
              <a:rPr lang="th-TH" sz="2000" dirty="0">
                <a:latin typeface="Lana" panose="00000500000000000000" pitchFamily="2" charset="-34"/>
                <a:cs typeface="Lana" panose="00000500000000000000" pitchFamily="2" charset="-34"/>
              </a:rPr>
              <a:t>ของ </a:t>
            </a:r>
            <a:r>
              <a:rPr lang="en-US" sz="2000" dirty="0">
                <a:latin typeface="Lana" panose="00000500000000000000" pitchFamily="2" charset="-34"/>
                <a:cs typeface="Lana" panose="00000500000000000000" pitchFamily="2" charset="-34"/>
              </a:rPr>
              <a:t>Control </a:t>
            </a:r>
            <a:endParaRPr lang="en-US" sz="2000" dirty="0">
              <a:solidFill>
                <a:srgbClr val="CC0066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EE79342-67F6-E01B-1F32-33054AE6FF84}"/>
              </a:ext>
            </a:extLst>
          </p:cNvPr>
          <p:cNvSpPr txBox="1">
            <a:spLocks noChangeArrowheads="1"/>
          </p:cNvSpPr>
          <p:nvPr/>
        </p:nvSpPr>
        <p:spPr>
          <a:xfrm>
            <a:off x="6639480" y="4879231"/>
            <a:ext cx="3416166" cy="12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4200" b="0" i="0" u="none" strike="noStrike" cap="none">
                <a:solidFill>
                  <a:schemeClr val="accent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03</a:t>
            </a:r>
            <a:b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สร้างไฟล์ชื่อ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Welcome.aspx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และพิมพ์ข้อความ “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welcome to this page” 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34873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36E9F14-7105-723E-DB82-A54A191E8BB7}"/>
              </a:ext>
            </a:extLst>
          </p:cNvPr>
          <p:cNvSpPr txBox="1">
            <a:spLocks noChangeArrowheads="1"/>
          </p:cNvSpPr>
          <p:nvPr/>
        </p:nvSpPr>
        <p:spPr>
          <a:xfrm>
            <a:off x="10098" y="-85315"/>
            <a:ext cx="11267501" cy="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04</a:t>
            </a:r>
            <a:r>
              <a:rPr lang="th-TH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Double Click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ที่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Control “Login”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และพิมพ์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source code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ดังนี้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180A4-326D-1101-C137-BE3965C2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71388"/>
            <a:ext cx="4261069" cy="5315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0A95A-31F4-FC12-8922-37D279391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4"/>
          <a:stretch/>
        </p:blipFill>
        <p:spPr>
          <a:xfrm>
            <a:off x="4413469" y="771388"/>
            <a:ext cx="3699768" cy="5315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8015A-3CC2-8C43-A987-82C5E743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241" y="771388"/>
            <a:ext cx="3929359" cy="46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293973"/>
            <a:ext cx="52006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7572" y="4451962"/>
            <a:ext cx="5133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926C293-41F3-3145-CBF7-EBE6E6C6B1AC}"/>
              </a:ext>
            </a:extLst>
          </p:cNvPr>
          <p:cNvSpPr txBox="1">
            <a:spLocks noChangeArrowheads="1"/>
          </p:cNvSpPr>
          <p:nvPr/>
        </p:nvSpPr>
        <p:spPr>
          <a:xfrm>
            <a:off x="1447800" y="304112"/>
            <a:ext cx="11267501" cy="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88" tIns="44450" rIns="90488" bIns="444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/>
              <a:buNone/>
              <a:defRPr sz="3500" b="0" i="0" u="none" strike="noStrike" cap="none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05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ตั้งค่า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Login.aspx”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Start page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แล้วทดลอง </a:t>
            </a:r>
            <a:r>
              <a:rPr lang="en-US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Run </a:t>
            </a:r>
            <a:r>
              <a:rPr lang="th-TH" sz="2400" dirty="0">
                <a:solidFill>
                  <a:schemeClr val="tx1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โปรแกรมผลลัพธ์แสดงดังนี้ </a:t>
            </a:r>
            <a:endParaRPr lang="en-US" sz="4000" dirty="0">
              <a:solidFill>
                <a:schemeClr val="tx1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Watercolor Spring Forest by Slidesgo">
  <a:themeElements>
    <a:clrScheme name="Simple Light">
      <a:dk1>
        <a:srgbClr val="017D86"/>
      </a:dk1>
      <a:lt1>
        <a:srgbClr val="F9F2E9"/>
      </a:lt1>
      <a:dk2>
        <a:srgbClr val="DB4944"/>
      </a:dk2>
      <a:lt2>
        <a:srgbClr val="0742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Spring Forest by Slidesgo</Template>
  <TotalTime>3925</TotalTime>
  <Words>3084</Words>
  <Application>Microsoft Office PowerPoint</Application>
  <PresentationFormat>Widescreen</PresentationFormat>
  <Paragraphs>308</Paragraphs>
  <Slides>64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Lana</vt:lpstr>
      <vt:lpstr>Palanquin</vt:lpstr>
      <vt:lpstr>Lana</vt:lpstr>
      <vt:lpstr>Arial</vt:lpstr>
      <vt:lpstr>Neucha</vt:lpstr>
      <vt:lpstr>Times New Roman</vt:lpstr>
      <vt:lpstr>Bebas Neue</vt:lpstr>
      <vt:lpstr>Proxima Nova</vt:lpstr>
      <vt:lpstr>Watercolor Spring Forest by Slidesgo</vt:lpstr>
      <vt:lpstr>Slidesgo Final Pages</vt:lpstr>
      <vt:lpstr>Service Reuse</vt:lpstr>
      <vt:lpstr>PowerPoint Presentation</vt:lpstr>
      <vt:lpstr>STEP 01 สร้างไฟล์ชื่อ test.xml และบันทึกไว้ในโฟล์เดอร์ App_Data</vt:lpstr>
      <vt:lpstr>STEP 02 สร้างไฟล์ชื่อ TestXml.aspx </vt:lpstr>
      <vt:lpstr>STEP 03  เพิ่ม Code ในไฟล์ “TestXml.aspx.cs” </vt:lpstr>
      <vt:lpstr>PowerPoint Presentation</vt:lpstr>
      <vt:lpstr>STEP 01  สร้างไฟล์ชื่อ AllUser.xml บันทึกไว้ในโฟล์เดอร์ App_Data </vt:lpstr>
      <vt:lpstr>PowerPoint Presentation</vt:lpstr>
      <vt:lpstr>PowerPoint Presentation</vt:lpstr>
      <vt:lpstr>PowerPoint Presentation</vt:lpstr>
      <vt:lpstr>STEP 01  สร้างไฟล์ชื่อ NewEmployees.xml และ บันทึกไว้ในโฟล์เดอร์ App_Data </vt:lpstr>
      <vt:lpstr>PowerPoint Presentation</vt:lpstr>
      <vt:lpstr>PowerPoint Presentation</vt:lpstr>
      <vt:lpstr>PowerPoint Presentation</vt:lpstr>
      <vt:lpstr>STEP 01  สร้างไฟล์ชื่อ WriteXml.aspx </vt:lpstr>
      <vt:lpstr>STEP 03 ตั้งค่า WriteXML.aspx เป็น Start page แล้วทดลอง Run โปรแกรม </vt:lpstr>
      <vt:lpstr>Test.xml</vt:lpstr>
      <vt:lpstr>PowerPoint Presentation</vt:lpstr>
      <vt:lpstr>Employee.xml</vt:lpstr>
      <vt:lpstr>PowerPoint Presentation</vt:lpstr>
      <vt:lpstr>PowerPoint Presentation</vt:lpstr>
      <vt:lpstr>Car.xml</vt:lpstr>
      <vt:lpstr>PowerPoint Presentation</vt:lpstr>
      <vt:lpstr>PowerPoint Presentation</vt:lpstr>
      <vt:lpstr>PowerPoint Presentation</vt:lpstr>
      <vt:lpstr>data.xml</vt:lpstr>
      <vt:lpstr>PowerPoint Presentation</vt:lpstr>
      <vt:lpstr>ReadingXMLfile.csproj</vt:lpstr>
      <vt:lpstr>ReadingXMLfile.csproj</vt:lpstr>
      <vt:lpstr>PowerPoint Presentation</vt:lpstr>
      <vt:lpstr>emp.xml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#: Title</dc:title>
  <dc:creator>Cathy Davis</dc:creator>
  <cp:lastModifiedBy>วันวิสา ขอพลกลาง</cp:lastModifiedBy>
  <cp:revision>380</cp:revision>
  <dcterms:created xsi:type="dcterms:W3CDTF">2002-06-07T00:00:40Z</dcterms:created>
  <dcterms:modified xsi:type="dcterms:W3CDTF">2023-03-28T17:24:58Z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3.1.1005</vt:lpwstr>
  </property>
</Properties>
</file>